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7" r:id="rId2"/>
    <p:sldId id="259" r:id="rId3"/>
    <p:sldId id="260" r:id="rId4"/>
    <p:sldId id="262" r:id="rId5"/>
    <p:sldId id="264" r:id="rId6"/>
    <p:sldId id="266" r:id="rId7"/>
    <p:sldId id="268" r:id="rId8"/>
    <p:sldId id="271" r:id="rId9"/>
    <p:sldId id="281" r:id="rId10"/>
    <p:sldId id="277" r:id="rId11"/>
    <p:sldId id="285" r:id="rId12"/>
    <p:sldId id="282" r:id="rId13"/>
    <p:sldId id="270" r:id="rId14"/>
    <p:sldId id="286" r:id="rId15"/>
    <p:sldId id="287" r:id="rId16"/>
    <p:sldId id="288" r:id="rId17"/>
    <p:sldId id="289" r:id="rId18"/>
    <p:sldId id="29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86;&#1085;&#1080;&#1090;&#1086;&#1088;&#1080;&#1085;&#1075;%20&#1089;%20&#1076;&#1080;&#1072;&#1075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86;&#1085;&#1080;&#1090;&#1086;&#1088;&#1080;&#1085;&#1075;%20&#1089;%20&#1076;&#1080;&#1072;&#1075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2;&#1086;&#1085;&#1080;&#1090;&#1086;&#1088;&#1080;&#1085;&#1075;%20&#1089;%20&#1076;&#1080;&#1072;&#1075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Сенсорика. Группа "Вишенка"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2.3947176713114374E-2"/>
          <c:y val="2.7789576886546766E-2"/>
          <c:w val="0.59147030229326447"/>
          <c:h val="0.89268336353745159"/>
        </c:manualLayout>
      </c:layout>
      <c:lineChart>
        <c:grouping val="standard"/>
        <c:ser>
          <c:idx val="0"/>
          <c:order val="0"/>
          <c:tx>
            <c:strRef>
              <c:f>Вишенка!$A$2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Вишенка!$B$2:$I$2</c:f>
              <c:numCache>
                <c:formatCode>General</c:formatCode>
                <c:ptCount val="8"/>
                <c:pt idx="4">
                  <c:v>15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Вишенка!$A$3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Вишенка!$B$3:$I$3</c:f>
              <c:numCache>
                <c:formatCode>General</c:formatCode>
                <c:ptCount val="8"/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Вишенка!$A$4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Вишенка!$B$4:$I$4</c:f>
              <c:numCache>
                <c:formatCode>General</c:formatCode>
                <c:ptCount val="8"/>
                <c:pt idx="3">
                  <c:v>18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48</c:v>
                </c:pt>
              </c:numCache>
            </c:numRef>
          </c:val>
        </c:ser>
        <c:ser>
          <c:idx val="3"/>
          <c:order val="3"/>
          <c:tx>
            <c:strRef>
              <c:f>Вишенка!$A$5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Вишенка!$B$5:$I$5</c:f>
              <c:numCache>
                <c:formatCode>General</c:formatCode>
                <c:ptCount val="8"/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</c:ser>
        <c:ser>
          <c:idx val="4"/>
          <c:order val="4"/>
          <c:tx>
            <c:strRef>
              <c:f>Вишенка!$A$6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Вишенка!$B$6:$I$6</c:f>
              <c:numCache>
                <c:formatCode>General</c:formatCode>
                <c:ptCount val="8"/>
                <c:pt idx="2">
                  <c:v>15</c:v>
                </c:pt>
                <c:pt idx="3">
                  <c:v>21</c:v>
                </c:pt>
                <c:pt idx="4">
                  <c:v>24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Вишенка!$A$7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Вишенка!$B$7:$I$7</c:f>
              <c:numCache>
                <c:formatCode>General</c:formatCode>
                <c:ptCount val="8"/>
                <c:pt idx="5">
                  <c:v>21</c:v>
                </c:pt>
                <c:pt idx="6">
                  <c:v>30</c:v>
                </c:pt>
                <c:pt idx="7">
                  <c:v>36</c:v>
                </c:pt>
              </c:numCache>
            </c:numRef>
          </c:val>
        </c:ser>
        <c:ser>
          <c:idx val="6"/>
          <c:order val="6"/>
          <c:tx>
            <c:strRef>
              <c:f>Вишенка!$A$8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Вишенка!$B$8:$I$8</c:f>
              <c:numCache>
                <c:formatCode>General</c:formatCode>
                <c:ptCount val="8"/>
                <c:pt idx="2">
                  <c:v>12</c:v>
                </c:pt>
              </c:numCache>
            </c:numRef>
          </c:val>
        </c:ser>
        <c:ser>
          <c:idx val="7"/>
          <c:order val="7"/>
          <c:tx>
            <c:strRef>
              <c:f>Вишенка!$A$9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Вишенка!$B$9:$I$9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8"/>
          <c:order val="8"/>
          <c:tx>
            <c:strRef>
              <c:f>Вишенка!$A$10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Вишенка!$B$10:$I$10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er>
          <c:idx val="9"/>
          <c:order val="9"/>
          <c:tx>
            <c:strRef>
              <c:f>Вишенка!$A$11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Вишенка!$B$11:$I$11</c:f>
              <c:numCache>
                <c:formatCode>General</c:formatCode>
                <c:ptCount val="8"/>
                <c:pt idx="0">
                  <c:v>6</c:v>
                </c:pt>
                <c:pt idx="1">
                  <c:v>11</c:v>
                </c:pt>
                <c:pt idx="4">
                  <c:v>21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0"/>
          <c:order val="10"/>
          <c:tx>
            <c:strRef>
              <c:f>Вишенка!$A$12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Вишенка!$B$12:$I$12</c:f>
              <c:numCache>
                <c:formatCode>General</c:formatCode>
                <c:ptCount val="8"/>
                <c:pt idx="3">
                  <c:v>21</c:v>
                </c:pt>
                <c:pt idx="4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Вишенка!$A$13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Вишенка!$B$13:$I$13</c:f>
              <c:numCache>
                <c:formatCode>General</c:formatCode>
                <c:ptCount val="8"/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2"/>
          <c:order val="12"/>
          <c:tx>
            <c:strRef>
              <c:f>Вишенка!$A$14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Вишенка!$B$14:$I$14</c:f>
              <c:numCache>
                <c:formatCode>General</c:formatCode>
                <c:ptCount val="8"/>
                <c:pt idx="2">
                  <c:v>11</c:v>
                </c:pt>
                <c:pt idx="3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Вишенка!$A$15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Вишенка!$B$1:$I$1</c:f>
              <c:strCache>
                <c:ptCount val="8"/>
                <c:pt idx="0">
                  <c:v>Сенсорика 6 мес.</c:v>
                </c:pt>
                <c:pt idx="1">
                  <c:v>Сенсорика 1 год</c:v>
                </c:pt>
                <c:pt idx="2">
                  <c:v>Сенсорика 1,6</c:v>
                </c:pt>
                <c:pt idx="3">
                  <c:v>Сенсорика 2 г</c:v>
                </c:pt>
                <c:pt idx="4">
                  <c:v>Сенсорика 2.6</c:v>
                </c:pt>
                <c:pt idx="5">
                  <c:v>Сенсорика 3г</c:v>
                </c:pt>
                <c:pt idx="6">
                  <c:v>Сенсорика3,6</c:v>
                </c:pt>
                <c:pt idx="7">
                  <c:v>Сенсорика 4</c:v>
                </c:pt>
              </c:strCache>
            </c:strRef>
          </c:cat>
          <c:val>
            <c:numRef>
              <c:f>Вишенка!$B$15:$I$15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</c:ser>
        <c:dropLines/>
        <c:marker val="1"/>
        <c:axId val="286165632"/>
        <c:axId val="169689856"/>
      </c:lineChart>
      <c:catAx>
        <c:axId val="28616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Эпикризные сроки</a:t>
                </a:r>
              </a:p>
            </c:rich>
          </c:tx>
          <c:layout/>
        </c:title>
        <c:majorTickMark val="none"/>
        <c:tickLblPos val="nextTo"/>
        <c:crossAx val="169689856"/>
        <c:crosses val="autoZero"/>
        <c:auto val="1"/>
        <c:lblAlgn val="ctr"/>
        <c:lblOffset val="100"/>
      </c:catAx>
      <c:valAx>
        <c:axId val="169689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Возраст в месяцах</a:t>
                </a:r>
              </a:p>
            </c:rich>
          </c:tx>
          <c:layout/>
        </c:title>
        <c:numFmt formatCode="General" sourceLinked="1"/>
        <c:tickLblPos val="nextTo"/>
        <c:crossAx val="28616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79018276959233"/>
          <c:y val="6.7191725147831768E-2"/>
          <c:w val="0.33662545622838641"/>
          <c:h val="0.90186544057879336"/>
        </c:manualLayout>
      </c:layout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6861688265166802E-2"/>
          <c:y val="1.706847387327334E-2"/>
          <c:w val="0.79441186181805357"/>
          <c:h val="0.76746264303966227"/>
        </c:manualLayout>
      </c:layout>
      <c:lineChart>
        <c:grouping val="standard"/>
        <c:ser>
          <c:idx val="0"/>
          <c:order val="0"/>
          <c:tx>
            <c:strRef>
              <c:f>Вишенка!$A$2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Вишенка!$B$2:$I$2</c:f>
              <c:numCache>
                <c:formatCode>General</c:formatCode>
                <c:ptCount val="8"/>
                <c:pt idx="4">
                  <c:v>15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Вишенка!$A$3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Вишенка!$B$3:$I$3</c:f>
              <c:numCache>
                <c:formatCode>General</c:formatCode>
                <c:ptCount val="8"/>
                <c:pt idx="1">
                  <c:v>9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Вишенка!$A$4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Вишенка!$B$4:$I$4</c:f>
              <c:numCache>
                <c:formatCode>General</c:formatCode>
                <c:ptCount val="8"/>
                <c:pt idx="3">
                  <c:v>18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48</c:v>
                </c:pt>
              </c:numCache>
            </c:numRef>
          </c:val>
        </c:ser>
        <c:ser>
          <c:idx val="3"/>
          <c:order val="3"/>
          <c:tx>
            <c:strRef>
              <c:f>Вишенка!$A$5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Вишенка!$B$5:$I$5</c:f>
              <c:numCache>
                <c:formatCode>General</c:formatCode>
                <c:ptCount val="8"/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</c:ser>
        <c:ser>
          <c:idx val="4"/>
          <c:order val="4"/>
          <c:tx>
            <c:strRef>
              <c:f>Вишенка!$A$6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Вишенка!$B$6:$I$6</c:f>
              <c:numCache>
                <c:formatCode>General</c:formatCode>
                <c:ptCount val="8"/>
                <c:pt idx="2">
                  <c:v>15</c:v>
                </c:pt>
                <c:pt idx="3">
                  <c:v>21</c:v>
                </c:pt>
                <c:pt idx="4">
                  <c:v>24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Вишенка!$A$7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Вишенка!$B$7:$I$7</c:f>
              <c:numCache>
                <c:formatCode>General</c:formatCode>
                <c:ptCount val="8"/>
                <c:pt idx="5">
                  <c:v>21</c:v>
                </c:pt>
                <c:pt idx="6">
                  <c:v>30</c:v>
                </c:pt>
                <c:pt idx="7">
                  <c:v>36</c:v>
                </c:pt>
              </c:numCache>
            </c:numRef>
          </c:val>
        </c:ser>
        <c:ser>
          <c:idx val="6"/>
          <c:order val="6"/>
          <c:tx>
            <c:strRef>
              <c:f>Вишенка!$A$8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Вишенка!$B$8:$I$8</c:f>
              <c:numCache>
                <c:formatCode>General</c:formatCode>
                <c:ptCount val="8"/>
                <c:pt idx="2">
                  <c:v>12</c:v>
                </c:pt>
              </c:numCache>
            </c:numRef>
          </c:val>
        </c:ser>
        <c:ser>
          <c:idx val="7"/>
          <c:order val="7"/>
          <c:tx>
            <c:strRef>
              <c:f>Вишенка!$A$9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Вишенка!$B$9:$I$9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8"/>
          <c:order val="8"/>
          <c:tx>
            <c:strRef>
              <c:f>Вишенка!$A$10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Вишенка!$B$10:$I$10</c:f>
              <c:numCache>
                <c:formatCode>General</c:formatCode>
                <c:ptCount val="8"/>
                <c:pt idx="0">
                  <c:v>4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er>
          <c:idx val="9"/>
          <c:order val="9"/>
          <c:tx>
            <c:strRef>
              <c:f>Вишенка!$A$11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Вишенка!$B$11:$I$11</c:f>
              <c:numCache>
                <c:formatCode>General</c:formatCode>
                <c:ptCount val="8"/>
                <c:pt idx="0">
                  <c:v>6</c:v>
                </c:pt>
                <c:pt idx="1">
                  <c:v>11</c:v>
                </c:pt>
                <c:pt idx="4">
                  <c:v>21</c:v>
                </c:pt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0"/>
          <c:order val="10"/>
          <c:tx>
            <c:strRef>
              <c:f>Вишенка!$A$12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Вишенка!$B$12:$I$12</c:f>
              <c:numCache>
                <c:formatCode>General</c:formatCode>
                <c:ptCount val="8"/>
                <c:pt idx="3">
                  <c:v>21</c:v>
                </c:pt>
                <c:pt idx="4">
                  <c:v>24</c:v>
                </c:pt>
              </c:numCache>
            </c:numRef>
          </c:val>
        </c:ser>
        <c:ser>
          <c:idx val="11"/>
          <c:order val="11"/>
          <c:tx>
            <c:strRef>
              <c:f>Вишенка!$A$13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Вишенка!$B$13:$I$13</c:f>
              <c:numCache>
                <c:formatCode>General</c:formatCode>
                <c:ptCount val="8"/>
                <c:pt idx="5">
                  <c:v>30</c:v>
                </c:pt>
                <c:pt idx="6">
                  <c:v>30</c:v>
                </c:pt>
              </c:numCache>
            </c:numRef>
          </c:val>
        </c:ser>
        <c:ser>
          <c:idx val="12"/>
          <c:order val="12"/>
          <c:tx>
            <c:strRef>
              <c:f>Вишенка!$A$14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Вишенка!$B$14:$I$14</c:f>
              <c:numCache>
                <c:formatCode>General</c:formatCode>
                <c:ptCount val="8"/>
                <c:pt idx="2">
                  <c:v>11</c:v>
                </c:pt>
                <c:pt idx="3">
                  <c:v>21</c:v>
                </c:pt>
              </c:numCache>
            </c:numRef>
          </c:val>
        </c:ser>
        <c:ser>
          <c:idx val="13"/>
          <c:order val="13"/>
          <c:tx>
            <c:strRef>
              <c:f>Вишенка!$A$15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Вишенка!$C$18:$J$18</c:f>
              <c:strCache>
                <c:ptCount val="8"/>
                <c:pt idx="0">
                  <c:v>Навыки 6 мес.</c:v>
                </c:pt>
                <c:pt idx="1">
                  <c:v>Навыки 1 год</c:v>
                </c:pt>
                <c:pt idx="2">
                  <c:v>Навыки 1,6</c:v>
                </c:pt>
                <c:pt idx="3">
                  <c:v>Навыки 2 г</c:v>
                </c:pt>
                <c:pt idx="4">
                  <c:v>Навыки 2.6</c:v>
                </c:pt>
                <c:pt idx="5">
                  <c:v>Навыки 3г</c:v>
                </c:pt>
                <c:pt idx="6">
                  <c:v>Навыки3,6</c:v>
                </c:pt>
                <c:pt idx="7">
                  <c:v>Навыки 4</c:v>
                </c:pt>
              </c:strCache>
            </c:strRef>
          </c:cat>
          <c:val>
            <c:numRef>
              <c:f>Вишенка!$B$15:$I$15</c:f>
              <c:numCache>
                <c:formatCode>General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</c:ser>
        <c:dropLines/>
        <c:marker val="1"/>
        <c:axId val="169698816"/>
        <c:axId val="169700736"/>
      </c:lineChart>
      <c:catAx>
        <c:axId val="169698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Эпикризные сроки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69700736"/>
        <c:crosses val="autoZero"/>
        <c:auto val="1"/>
        <c:lblAlgn val="ctr"/>
        <c:lblOffset val="100"/>
      </c:catAx>
      <c:valAx>
        <c:axId val="169700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возраст в месяцах</a:t>
                </a:r>
              </a:p>
            </c:rich>
          </c:tx>
          <c:layout/>
        </c:title>
        <c:numFmt formatCode="General" sourceLinked="1"/>
        <c:tickLblPos val="nextTo"/>
        <c:crossAx val="169698816"/>
        <c:crosses val="autoZero"/>
        <c:crossBetween val="between"/>
      </c:valAx>
    </c:plotArea>
    <c:legend>
      <c:legendPos val="r"/>
      <c:layout/>
    </c:legend>
    <c:plotVisOnly val="1"/>
    <c:dispBlanksAs val="span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Речь пассивная. Группа "Вишенка"</a:t>
            </a:r>
          </a:p>
        </c:rich>
      </c:tx>
      <c:layout/>
      <c:overlay val="1"/>
    </c:title>
    <c:plotArea>
      <c:layout/>
      <c:lineChart>
        <c:grouping val="standard"/>
        <c:ser>
          <c:idx val="0"/>
          <c:order val="0"/>
          <c:tx>
            <c:strRef>
              <c:f>Вишенка!$A$85</c:f>
              <c:strCache>
                <c:ptCount val="1"/>
                <c:pt idx="0">
                  <c:v>1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Вишенка!$B$85:$J$85</c:f>
              <c:numCache>
                <c:formatCode>General</c:formatCode>
                <c:ptCount val="9"/>
                <c:pt idx="0">
                  <c:v>24</c:v>
                </c:pt>
                <c:pt idx="5">
                  <c:v>24</c:v>
                </c:pt>
                <c:pt idx="6">
                  <c:v>36</c:v>
                </c:pt>
                <c:pt idx="7">
                  <c:v>36</c:v>
                </c:pt>
              </c:numCache>
            </c:numRef>
          </c:val>
        </c:ser>
        <c:ser>
          <c:idx val="1"/>
          <c:order val="1"/>
          <c:tx>
            <c:strRef>
              <c:f>Вишенка!$A$86</c:f>
              <c:strCache>
                <c:ptCount val="1"/>
                <c:pt idx="0">
                  <c:v>2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Вишенка!$B$86:$J$86</c:f>
              <c:numCache>
                <c:formatCode>General</c:formatCode>
                <c:ptCount val="9"/>
                <c:pt idx="0">
                  <c:v>0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Вишенка!$A$87</c:f>
              <c:strCache>
                <c:ptCount val="1"/>
                <c:pt idx="0">
                  <c:v>3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Вишенка!$B$87:$J$87</c:f>
              <c:numCache>
                <c:formatCode>General</c:formatCode>
                <c:ptCount val="9"/>
                <c:pt idx="0">
                  <c:v>15</c:v>
                </c:pt>
                <c:pt idx="4">
                  <c:v>18</c:v>
                </c:pt>
                <c:pt idx="5">
                  <c:v>18</c:v>
                </c:pt>
                <c:pt idx="6">
                  <c:v>24</c:v>
                </c:pt>
                <c:pt idx="7">
                  <c:v>24</c:v>
                </c:pt>
                <c:pt idx="8">
                  <c:v>36</c:v>
                </c:pt>
              </c:numCache>
            </c:numRef>
          </c:val>
        </c:ser>
        <c:ser>
          <c:idx val="3"/>
          <c:order val="3"/>
          <c:tx>
            <c:strRef>
              <c:f>Вишенка!$A$88</c:f>
              <c:strCache>
                <c:ptCount val="1"/>
                <c:pt idx="0">
                  <c:v>4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Вишенка!$B$88:$J$88</c:f>
              <c:numCache>
                <c:formatCode>General</c:formatCode>
                <c:ptCount val="9"/>
                <c:pt idx="0">
                  <c:v>9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Вишенка!$A$89</c:f>
              <c:strCache>
                <c:ptCount val="1"/>
                <c:pt idx="0">
                  <c:v>5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Вишенка!$B$89:$J$89</c:f>
              <c:numCache>
                <c:formatCode>General</c:formatCode>
                <c:ptCount val="9"/>
                <c:pt idx="0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</c:ser>
        <c:ser>
          <c:idx val="5"/>
          <c:order val="5"/>
          <c:tx>
            <c:strRef>
              <c:f>Вишенка!$A$90</c:f>
              <c:strCache>
                <c:ptCount val="1"/>
                <c:pt idx="0">
                  <c:v>6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Вишенка!$B$90:$J$90</c:f>
              <c:numCache>
                <c:formatCode>General</c:formatCode>
                <c:ptCount val="9"/>
                <c:pt idx="0">
                  <c:v>0</c:v>
                </c:pt>
                <c:pt idx="3">
                  <c:v>12</c:v>
                </c:pt>
                <c:pt idx="4">
                  <c:v>18</c:v>
                </c:pt>
                <c:pt idx="5">
                  <c:v>18</c:v>
                </c:pt>
                <c:pt idx="6">
                  <c:v>21</c:v>
                </c:pt>
              </c:numCache>
            </c:numRef>
          </c:val>
        </c:ser>
        <c:ser>
          <c:idx val="6"/>
          <c:order val="6"/>
          <c:tx>
            <c:strRef>
              <c:f>Вишенка!$A$91</c:f>
              <c:strCache>
                <c:ptCount val="1"/>
                <c:pt idx="0">
                  <c:v>7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Вишенка!$B$91:$J$91</c:f>
              <c:numCache>
                <c:formatCode>General</c:formatCode>
                <c:ptCount val="9"/>
                <c:pt idx="0">
                  <c:v>24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</c:numCache>
            </c:numRef>
          </c:val>
        </c:ser>
        <c:ser>
          <c:idx val="7"/>
          <c:order val="7"/>
          <c:tx>
            <c:strRef>
              <c:f>Вишенка!$A$92</c:f>
              <c:strCache>
                <c:ptCount val="1"/>
                <c:pt idx="0">
                  <c:v>8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Вишенка!$B$92:$J$92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er>
          <c:idx val="8"/>
          <c:order val="8"/>
          <c:tx>
            <c:strRef>
              <c:f>Вишенка!$A$93</c:f>
              <c:strCache>
                <c:ptCount val="1"/>
                <c:pt idx="0">
                  <c:v>9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Вишенка!$B$93:$J$93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5">
                  <c:v>18</c:v>
                </c:pt>
                <c:pt idx="6">
                  <c:v>30</c:v>
                </c:pt>
                <c:pt idx="7">
                  <c:v>30</c:v>
                </c:pt>
              </c:numCache>
            </c:numRef>
          </c:val>
        </c:ser>
        <c:ser>
          <c:idx val="9"/>
          <c:order val="9"/>
          <c:tx>
            <c:strRef>
              <c:f>Вишенка!$A$94</c:f>
              <c:strCache>
                <c:ptCount val="1"/>
                <c:pt idx="0">
                  <c:v>10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Вишенка!$B$94:$J$94</c:f>
              <c:numCache>
                <c:formatCode>General</c:formatCode>
                <c:ptCount val="9"/>
                <c:pt idx="0">
                  <c:v>18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</c:numCache>
            </c:numRef>
          </c:val>
        </c:ser>
        <c:ser>
          <c:idx val="10"/>
          <c:order val="10"/>
          <c:tx>
            <c:strRef>
              <c:f>Вишенка!$A$95</c:f>
              <c:strCache>
                <c:ptCount val="1"/>
                <c:pt idx="0">
                  <c:v>11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Вишенка!$B$95:$J$95</c:f>
              <c:numCache>
                <c:formatCode>General</c:formatCode>
                <c:ptCount val="9"/>
                <c:pt idx="0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val>
        </c:ser>
        <c:ser>
          <c:idx val="11"/>
          <c:order val="11"/>
          <c:tx>
            <c:strRef>
              <c:f>Вишенка!$A$96</c:f>
              <c:strCache>
                <c:ptCount val="1"/>
                <c:pt idx="0">
                  <c:v>12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Вишенка!$B$96:$J$96</c:f>
              <c:numCache>
                <c:formatCode>General</c:formatCode>
                <c:ptCount val="9"/>
                <c:pt idx="0">
                  <c:v>9</c:v>
                </c:pt>
                <c:pt idx="3">
                  <c:v>11</c:v>
                </c:pt>
                <c:pt idx="4">
                  <c:v>21</c:v>
                </c:pt>
              </c:numCache>
            </c:numRef>
          </c:val>
        </c:ser>
        <c:ser>
          <c:idx val="12"/>
          <c:order val="12"/>
          <c:tx>
            <c:strRef>
              <c:f>Вишенка!$A$97</c:f>
              <c:strCache>
                <c:ptCount val="1"/>
                <c:pt idx="0">
                  <c:v>13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Вишенка!$B$97:$J$97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</c:ser>
        <c:ser>
          <c:idx val="13"/>
          <c:order val="13"/>
          <c:tx>
            <c:strRef>
              <c:f>Вишенка!$A$98</c:f>
              <c:strCache>
                <c:ptCount val="1"/>
                <c:pt idx="0">
                  <c:v>14</c:v>
                </c:pt>
              </c:strCache>
            </c:strRef>
          </c:tx>
          <c:cat>
            <c:strRef>
              <c:f>Вишенка!$B$84:$J$84</c:f>
              <c:strCache>
                <c:ptCount val="9"/>
                <c:pt idx="0">
                  <c:v>При поступлении</c:v>
                </c:pt>
                <c:pt idx="1">
                  <c:v>6  мес.</c:v>
                </c:pt>
                <c:pt idx="2">
                  <c:v>Речь пассивная 1 год</c:v>
                </c:pt>
                <c:pt idx="3">
                  <c:v>Речь пассивная 1,6</c:v>
                </c:pt>
                <c:pt idx="4">
                  <c:v>Речь пассивная 2 г</c:v>
                </c:pt>
                <c:pt idx="5">
                  <c:v>Речь пассивная 2.6</c:v>
                </c:pt>
                <c:pt idx="6">
                  <c:v>Речь пассивная 3г</c:v>
                </c:pt>
                <c:pt idx="7">
                  <c:v>Речь пассивная3,6</c:v>
                </c:pt>
                <c:pt idx="8">
                  <c:v>Речь пассивная 4</c:v>
                </c:pt>
              </c:strCache>
            </c:strRef>
          </c:cat>
          <c:val>
            <c:numRef>
              <c:f>Вишенка!$B$98:$J$98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dropLines/>
        <c:marker val="1"/>
        <c:axId val="166421248"/>
        <c:axId val="166423168"/>
      </c:lineChart>
      <c:catAx>
        <c:axId val="16642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Эпикризные сроки</a:t>
                </a:r>
              </a:p>
            </c:rich>
          </c:tx>
          <c:layout/>
        </c:title>
        <c:majorTickMark val="none"/>
        <c:tickLblPos val="nextTo"/>
        <c:crossAx val="166423168"/>
        <c:crosses val="autoZero"/>
        <c:auto val="1"/>
        <c:lblAlgn val="ctr"/>
        <c:lblOffset val="100"/>
      </c:catAx>
      <c:valAx>
        <c:axId val="166423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Возраст в месяцах</a:t>
                </a:r>
              </a:p>
            </c:rich>
          </c:tx>
          <c:layout/>
        </c:title>
        <c:numFmt formatCode="General" sourceLinked="1"/>
        <c:tickLblPos val="nextTo"/>
        <c:crossAx val="166421248"/>
        <c:crosses val="autoZero"/>
        <c:crossBetween val="between"/>
      </c:valAx>
    </c:plotArea>
    <c:legend>
      <c:legendPos val="r"/>
      <c:layout/>
    </c:legend>
    <c:dispBlanksAs val="span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7133-A207-4260-9BD4-BF1AF6CE515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0823-DA7F-4C1D-A9D8-22B73540B3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8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0823-DA7F-4C1D-A9D8-22B73540B3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27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0823-DA7F-4C1D-A9D8-22B73540B33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09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&#1053;&#1086;&#1074;&#1072;&#1103;%20&#1087;&#1072;&#1087;&#1082;&#1072;%20(6)/&#1053;&#1086;&#1074;&#1072;&#1103;%20&#1087;&#1072;&#1087;&#1082;&#1072;%20(5)/&#1080;&#1075;&#1088;&#1099;,%20&#1080;&#1079;&#1075;&#1086;&#1090;&#1086;&#1074;&#1083;.%20&#1089;&#1086;&#1074;&#1084;.%20&#1089;%20&#1088;&#1086;&#1076;..pptx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://www.maam.ru/obrazovanie/igry-po-ekologii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://kopilkaurokov.ru/doshkolnoeObrazovanie/prochee/ekologhichieskoie-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hyperlink" Target="http://doshvozrast.ru/igra/igradidakt06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3;&#1086;&#1074;&#1072;&#1103;%20&#1087;&#1072;&#1087;&#1082;&#1072;/&#1087;&#1083;&#1072;&#1085;&#1080;&#1088;&#1086;&#1074;&#1072;&#1085;&#1080;&#1077;%20&#1076;.&#1080;.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%20(6)/&#1053;&#1086;&#1074;&#1072;&#1103;%20&#1087;&#1072;&#1087;&#1082;&#1072;%20(5)/&#1085;&#1072;&#1089;&#1090;&#1086;&#1083;&#1100;&#1085;&#1086;-&#1087;&#1077;&#1095;&#1072;&#1090;&#1085;&#1099;&#1077;%20&#1080;&#1075;&#1088;&#1099;.pptx" TargetMode="External"/><Relationship Id="rId7" Type="http://schemas.openxmlformats.org/officeDocument/2006/relationships/image" Target="../media/image14.jpeg"/><Relationship Id="rId2" Type="http://schemas.openxmlformats.org/officeDocument/2006/relationships/hyperlink" Target="&#1053;&#1086;&#1074;&#1072;&#1103;%20&#1087;&#1072;&#1087;&#1082;&#1072;%20(6)/&#1053;&#1086;&#1074;&#1072;&#1103;%20&#1087;&#1072;&#1087;&#1082;&#1072;%20(5)/&#1080;&#1075;&#1088;&#1099;%20&#1089;%20&#1087;&#1088;&#1077;&#1076;&#1084;&#1077;&#1090;&#1072;&#1084;&#1080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&#1053;&#1086;&#1074;&#1072;&#1103;%20&#1087;&#1072;&#1087;&#1082;&#1072;%20(6)/&#1053;&#1086;&#1074;&#1072;&#1103;%20&#1087;&#1072;&#1087;&#1082;&#1072;%20(5)/&#1089;&#1083;&#1086;&#1074;&#1077;&#1089;&#1085;&#1099;&#1077;%20&#1080;&#1075;&#1088;&#1099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7416824" cy="165618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br>
              <a:rPr lang="ru-RU" alt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58200" cy="523460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alt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«Визитная карточка»</a:t>
            </a:r>
            <a:endParaRPr lang="ru-RU" sz="9600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09329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Дзержинск, 2017г.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504" y="3624454"/>
            <a:ext cx="6264695" cy="268486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 </a:t>
            </a:r>
          </a:p>
          <a:p>
            <a:pPr algn="ctr"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«Детишкам маленьким нужна забота, </a:t>
            </a:r>
          </a:p>
          <a:p>
            <a:pPr algn="ctr"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ними море целое хлопот. </a:t>
            </a:r>
          </a:p>
          <a:p>
            <a:pPr algn="ctr"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только воспитатель с добрым сердцем, </a:t>
            </a:r>
          </a:p>
          <a:p>
            <a:pPr algn="ctr">
              <a:spcBef>
                <a:spcPts val="0"/>
              </a:spcBef>
            </a:pP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Ключик к каждой крохе подберет.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7" y="836712"/>
            <a:ext cx="87777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 ГКУЗ НО «Дзержинский специализированный дом ребенка №2» </a:t>
            </a:r>
            <a:r>
              <a:rPr lang="ru-RU" alt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alt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Любовь Александровна </a:t>
            </a:r>
          </a:p>
          <a:p>
            <a:endParaRPr lang="ru-RU" alt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Образование: Дзержинский педагогический колледж, 2001г.</a:t>
            </a:r>
          </a:p>
          <a:p>
            <a:r>
              <a:rPr lang="ru-RU" alt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Нижегородский государственный педагогический  университет, 2005г.</a:t>
            </a:r>
            <a:br>
              <a:rPr lang="ru-RU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Стаж работы: 11 лет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752" y="3069248"/>
            <a:ext cx="2286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Речевое развитие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F:\Новая папка (4)\IMG_20170403_1606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8893"/>
            <a:ext cx="1663910" cy="1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 (4)\IMG_20170403_161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99592" y="1294303"/>
            <a:ext cx="155786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8" y="2428868"/>
            <a:ext cx="283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Познавательное развитие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285728"/>
            <a:ext cx="364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Художественно</a:t>
            </a:r>
            <a:r>
              <a:rPr lang="ru-RU" dirty="0" smtClean="0"/>
              <a:t> –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эстетическое развитие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7950" y="4429132"/>
            <a:ext cx="23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Физическое развитие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2" name="Рисунок 21" descr="F:\Новая папка (3)\IMG_20170313_1038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459" y="3349502"/>
            <a:ext cx="17843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282" y="4643446"/>
            <a:ext cx="330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Социально –коммуникативное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развитие»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911" y="1966639"/>
            <a:ext cx="1632423" cy="1224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5440" y="945290"/>
            <a:ext cx="1153713" cy="15382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651" y="2786658"/>
            <a:ext cx="1824352" cy="1368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5840" y="3071810"/>
            <a:ext cx="1922094" cy="14415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485" y="1402149"/>
            <a:ext cx="1822903" cy="13671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1254" y="2309344"/>
            <a:ext cx="1787780" cy="13408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608" y="4967077"/>
            <a:ext cx="1860520" cy="1395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2484" y="5233648"/>
            <a:ext cx="1979712" cy="14847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260" y="5259141"/>
            <a:ext cx="1791085" cy="1395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284" y="5244735"/>
            <a:ext cx="1904526" cy="142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Дидактические игры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IMG_20170413_065415.jpg"/>
          <p:cNvPicPr>
            <a:picLocks noChangeAspect="1" noChangeArrowheads="1"/>
          </p:cNvPicPr>
          <p:nvPr/>
        </p:nvPicPr>
        <p:blipFill>
          <a:blip r:embed="rId4" cstate="print"/>
          <a:srcRect b="16656"/>
          <a:stretch>
            <a:fillRect/>
          </a:stretch>
        </p:blipFill>
        <p:spPr bwMode="auto">
          <a:xfrm>
            <a:off x="576170" y="1465966"/>
            <a:ext cx="2400000" cy="1500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143248"/>
            <a:ext cx="224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«Весёлые гусеницы»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Новая папка (3)\IMG_20170316_0653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405739"/>
            <a:ext cx="1928826" cy="14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3071530"/>
            <a:ext cx="2883900" cy="33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«Разноцветные гусеницы»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726124" y="1166069"/>
            <a:ext cx="1441939" cy="192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57148" y="3002332"/>
            <a:ext cx="2591316" cy="37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«Парные картинки»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9" y="3929066"/>
            <a:ext cx="2214578" cy="193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6000768"/>
            <a:ext cx="238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«Чудесные мешочки»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F:\IMG_20170420_075005.jpg"/>
          <p:cNvPicPr>
            <a:picLocks noChangeAspect="1" noChangeArrowheads="1"/>
          </p:cNvPicPr>
          <p:nvPr/>
        </p:nvPicPr>
        <p:blipFill>
          <a:blip r:embed="rId8" cstate="print"/>
          <a:srcRect t="17009" b="6450"/>
          <a:stretch>
            <a:fillRect/>
          </a:stretch>
        </p:blipFill>
        <p:spPr bwMode="auto">
          <a:xfrm>
            <a:off x="3000364" y="3929066"/>
            <a:ext cx="1890000" cy="19288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43174" y="6000768"/>
            <a:ext cx="24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«Волшебная полянка»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2493" y="6349205"/>
            <a:ext cx="177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9945" y="5776803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«Чудесные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превращения»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094" y="3592022"/>
            <a:ext cx="1525426" cy="2033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504" y="3571638"/>
            <a:ext cx="1077531" cy="1436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148" y="3566708"/>
            <a:ext cx="1099622" cy="14661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985" y="5047473"/>
            <a:ext cx="1061050" cy="13334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148" y="5076435"/>
            <a:ext cx="1099622" cy="1304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7248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МАКЕТЫ</a:t>
            </a:r>
            <a:r>
              <a:rPr lang="ru-RU" sz="2700" b="1" i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183687"/>
            <a:ext cx="875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Познакомить детей с особенностями природных условий формировать у детей элементарные представления о взаимосвязях и взаимодействии живых организмов со средой обитания; развивать у детей способность наблюдать, описывать, строить предположения и предлагать способы их проверки.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794" y="539528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Птичий двор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24987" y="5395282"/>
            <a:ext cx="249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Деревенский  дворик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6322" name="Picture 2" descr="F:\Новая папка (6)\фото мл.гр\Новая папка (3)\IMG_20170126_062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5"/>
          <a:stretch/>
        </p:blipFill>
        <p:spPr bwMode="auto">
          <a:xfrm>
            <a:off x="281031" y="2859246"/>
            <a:ext cx="3742867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F:\Новая папка (6)\фото мл.гр\Новая папка (3)\IMG_20170126_062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938" y="2859246"/>
            <a:ext cx="3235486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90098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«ДИАПАЗОН ЛИЧНОГО ВКЛАДА ПЕДАГОГА В РАЗВИТИЕ ОБРАЗОВАНИЯ И СТЕПЕНЬ ЕГО НОВИЗНЫ»</a:t>
            </a:r>
            <a:endParaRPr lang="ru-RU" sz="2400" b="1" i="1" cap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7228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785794"/>
            <a:ext cx="7929618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ОД: «Овощи и фрукты»</a:t>
            </a:r>
          </a:p>
          <a:p>
            <a:pPr algn="just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Обогащать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представления детей об овощах и фруктах. </a:t>
            </a:r>
          </a:p>
          <a:p>
            <a:pPr algn="just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сенсорные ощущения (учить различать плоды по особенностям формы, поверхности).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Закреплять умение отгадывать загадки.</a:t>
            </a:r>
          </a:p>
          <a:p>
            <a:pPr algn="just"/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Воспитывать желание помогать игровым персонажам и друг другу.</a:t>
            </a:r>
          </a:p>
          <a:p>
            <a:pPr marL="342900" indent="-342900" algn="just">
              <a:buAutoNum type="arabicPeriod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Подвижная игра с речевым сопровождением «Дружные ребята»</a:t>
            </a:r>
          </a:p>
          <a:p>
            <a:pPr marL="342900" indent="-342900" algn="just">
              <a:buAutoNum type="arabicPeriod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Внесение игровых персонажей</a:t>
            </a:r>
          </a:p>
          <a:p>
            <a:pPr marL="342900" indent="-342900" algn="just">
              <a:buAutoNum type="arabicPeriod" startAt="3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  <a:p>
            <a:pPr marL="342900" indent="-342900" algn="just">
              <a:buAutoNum type="arabicPeriod" startAt="3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Динамическая пауза – пальчиковая гимнастика «Засолка капусты»</a:t>
            </a:r>
          </a:p>
          <a:p>
            <a:pPr marL="342900" indent="-342900" algn="just">
              <a:buAutoNum type="arabicPeriod" startAt="3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Д/и «Волшебный мешочек»</a:t>
            </a:r>
          </a:p>
          <a:p>
            <a:pPr marL="342900" indent="-342900" algn="just">
              <a:buAutoNum type="arabicPeriod" startAt="3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Д/и «Накорми друзей»</a:t>
            </a:r>
          </a:p>
          <a:p>
            <a:pPr marL="342900" indent="-342900" algn="just">
              <a:buAutoNum type="arabicPeriod" startAt="3"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681" y="4781292"/>
            <a:ext cx="1484238" cy="1962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8299" y="4746250"/>
            <a:ext cx="1917108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3861048"/>
            <a:ext cx="1664307" cy="2219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571" y="4545724"/>
            <a:ext cx="1601429" cy="2135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«Результативность профессиональной педагогической деятельности и достигнутые эффекты»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980728"/>
            <a:ext cx="8884095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5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117085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«Результативность профессиональной педагогической деятельности и достигнутые эффекты»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1772816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648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0387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«Результативность профессиональной педагогической деятельности и достигнутые эффекты»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1268761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9109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«Результативность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профессиональной педагогической деятельности и достигнутые эффекты»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1484784"/>
          <a:ext cx="7722146" cy="487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2337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70485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Созданы в группе центры развития  познавательной активности, творчества, развития мелкой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моторики рук; 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  интерес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к дидактическим играм,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узнавать новое.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Обогащение развивающей предметно – пространственной среды группы макетами «Птичий двор», дидактическими играми «Волшебная полянка», «Парные картинки», «Весёлые гусеницы», «Лабиринты»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Создано методическое обеспечение ( 3 конспекта) по формированию представлений об окружающем мире.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Выводы: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406398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rgbClr val="7030A0"/>
                </a:solidFill>
              </a:rPr>
              <a:t>Транслируемость</a:t>
            </a:r>
            <a:r>
              <a:rPr lang="ru-RU" sz="2400" i="1" dirty="0" smtClean="0">
                <a:solidFill>
                  <a:srgbClr val="7030A0"/>
                </a:solidFill>
              </a:rPr>
              <a:t> практических достижений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391" y="4455431"/>
            <a:ext cx="2123728" cy="1527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371" y="5348182"/>
            <a:ext cx="1969354" cy="1416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606" y="4610330"/>
            <a:ext cx="1524737" cy="2154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343" y="4224347"/>
            <a:ext cx="1595832" cy="22476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7" y="4762389"/>
            <a:ext cx="1321761" cy="18681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1176" y="4628091"/>
            <a:ext cx="1512168" cy="2136742"/>
          </a:xfrm>
        </p:spPr>
      </p:pic>
      <p:sp>
        <p:nvSpPr>
          <p:cNvPr id="10" name="Прямоугольник 9"/>
          <p:cNvSpPr/>
          <p:nvPr/>
        </p:nvSpPr>
        <p:spPr>
          <a:xfrm>
            <a:off x="323528" y="1270969"/>
            <a:ext cx="86101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международного ежемесячного конкурса «Лучший конспект» 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конспектов социальной сети работников образования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https://nsportal.ru/shkola/sotsialnaya-pedagogika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Публикации статей на интернет- портале «Копилка уроков- сайт для учителей»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«Дидактическая игра как средство познания окружающего мира младшего дошкольного возраста»; «Значение дидактической игры в жизни ребенка»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Картотека дидактических игр по ознакомлению с окружающим миром младшем дошкольном возрасте</a:t>
            </a:r>
            <a:r>
              <a:rPr lang="ru-RU" dirty="0" smtClean="0"/>
              <a:t> 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1700" dirty="0" smtClean="0"/>
              <a:t>Выступление на педагогических советах с сообщениями, презентациями на тему: «Разнообразие пальчиковых игр», «Оптимизация условий для организации игровой деятельности» и других</a:t>
            </a:r>
            <a:r>
              <a:rPr lang="ru-RU" sz="1600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презентации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50120" cy="171451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представлений о природе у детей младшего дошкольного возраста посредством дидактических игр»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907" y="3214116"/>
            <a:ext cx="3888432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834325"/>
            <a:ext cx="2769119" cy="3692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143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«Литература»</a:t>
            </a:r>
            <a:endParaRPr lang="ru-RU" sz="2400" b="1" i="1" cap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905" y="579765"/>
            <a:ext cx="7981487" cy="5715040"/>
          </a:xfrm>
        </p:spPr>
        <p:txBody>
          <a:bodyPr numCol="1">
            <a:normAutofit lnSpcReduction="10000"/>
          </a:bodyPr>
          <a:lstStyle/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 образовательный стандарт дошкольного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от 17.10.2013 №1155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 рождения до школы: Примерная основная общеобразовательная программа  дошкольного  образования. под редакцией Н.Е.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Т. С, Комаровой;  М. А. Васильевой -М.: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Синтез,2016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 О.А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с природой в детском саду, младшая группа» М 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-М.: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–Синтез,2016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«Ознакомление с природой в детском саду,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развития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-М.: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Синтез,2016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Дрязгунова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 Дидактические игры для ознакомления дошкольников 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растениями. М., 1981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« Место игры в экологическом воспитании дошкольников», М.,1996г.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Николаева, С.Н. Экологическое воспитание младших дошкольников. Книга для воспитателей детского сада. - М.: Мозаика-Синтез, 2014. 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Николаева, Н.А. Рыжова. «Сборник дидактических игр по экологическому образованию» - М.: Мозаика-Синтез, 2015. 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Серебрякова Т. А. Экологическое образование в дошкольном возрасте. – М.: Академия, 2011.</a:t>
            </a: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Т.А.Серебрякова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С.В.Тиманкина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«Подходы к организации  эколого-развивающего пространства дошкольного образовательного учреждения», Н.Н., 2006г.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Интернет – ресурсы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http://kopilkaurokov.ru/doshkolnoeObrazovanie/prochee/ekologhichieskoie-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http://www.maam.ru/obrazovanie/igry-po-ekologii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http://doshvozrast.ru/igra/igradidakt06.htm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gos_do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0241" y="52478"/>
            <a:ext cx="1455945" cy="1000132"/>
          </a:xfrm>
          <a:prstGeom prst="roundRect">
            <a:avLst/>
          </a:prstGeom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13176"/>
            <a:ext cx="1364927" cy="1706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3863" y="1203872"/>
            <a:ext cx="1572766" cy="157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99324" y="3114892"/>
            <a:ext cx="1191000" cy="1805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586658" cy="92867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«Условия формирования личного вклада педагога в развитие образования»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892480" cy="5544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Ознакомлеиия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с природой детей младшего дошкольного возраста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Психолого-педагогическое обоснование проблем ознакомления с природой детей дошкольного возраста отражено в работах В.П.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Горошенко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С.Н. Николаевой, Н.Ф.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Ярышевой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Дидактические игры как средство ознакомление с природой рассматривали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 своих трудах и в практической деятельности многие педагоги прошлого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Фрёбель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Е.И. Тихеева, А.И. Сорокина и другие,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педагоги - современники: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Л.А. Каменева, А.К. Матвеева, Л.А.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Маневцева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, П.Г.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Саморукова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«Ознакомление с окружающим миром детей младшего </a:t>
            </a:r>
            <a:r>
              <a:rPr lang="ru-RU" sz="7200" b="1" i="1" dirty="0">
                <a:latin typeface="Times New Roman" pitchFamily="18" charset="0"/>
                <a:cs typeface="Times New Roman" pitchFamily="18" charset="0"/>
              </a:rPr>
              <a:t>возраста через игровую деятельность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статей 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международном образовательном  портале </a:t>
            </a:r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Maam.ru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 сайте 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«Копилка уроков – сайт для учителей»: </a:t>
            </a:r>
            <a:r>
              <a:rPr lang="ru-RU" sz="7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7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как средство </a:t>
            </a:r>
            <a:endParaRPr lang="ru-RU" sz="72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7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познания окружающего мира детей младшего дошкольного возраста», «Значение дидактической игры в жизни ребенка»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72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99446"/>
            <a:ext cx="1439837" cy="15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65723"/>
            <a:ext cx="1164206" cy="15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76600"/>
            <a:ext cx="1136848" cy="156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07154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«Актуальность личного вклада педагога в развитие образования»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00108"/>
            <a:ext cx="8750206" cy="58578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Ознакомления детей с природой - является целенаправленным, систематическим педагогическим процессом, целью которого является формирование осознанного  и правильного отношения детей к природе.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стандарт:   …формирование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первичных представлений об объектах окружающего мира  об их свойствах и отношениях( п 2.6);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 для развития игровой деятельности детей, формирование у них интереса к различным видам игр, всестороннего воспитания и гармоничного развития детей в игре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эффективных и наиболее интересных для детей средством ознакомления с природой являются дидактические игры, в ходе которых формируются знания об окружающем мире, воспитываются познавательные интересы, любовь к природе, бережное и заботливое отношение к ней. Они расширяют кругозор детей, создают благоприятные условия для решения задач сенсорного воспитания. Игры способствуют развитию у детей наблюдательности и любознательности, пытливости, вызывают у них интерес к объектам природы. 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воспитание - новое направление в дошкольной педагогике, которое в последнее время стало актуально в связи с возросшей деятельностью человека в мире природы.</a:t>
            </a: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540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«Цель и задачи педагогической деятельности»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53097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системы работы, способствующей </a:t>
            </a:r>
            <a:r>
              <a:rPr lang="ru-RU" sz="1800" b="1" dirty="0" smtClean="0">
                <a:ln w="11430"/>
                <a:latin typeface="Times New Roman" pitchFamily="18" charset="0"/>
                <a:cs typeface="Times New Roman" pitchFamily="18" charset="0"/>
              </a:rPr>
              <a:t>формированию      </a:t>
            </a:r>
            <a:endParaRPr lang="ru-RU" sz="18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ln w="11430"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n w="11430"/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lang="ru-RU" sz="1800" b="1" dirty="0" smtClean="0">
                <a:ln w="11430"/>
                <a:latin typeface="Times New Roman" pitchFamily="18" charset="0"/>
                <a:cs typeface="Times New Roman" pitchFamily="18" charset="0"/>
              </a:rPr>
              <a:t>о природе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младшего дошкольного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возраста посредствам </a:t>
            </a:r>
          </a:p>
          <a:p>
            <a:pPr marL="0" lv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дидактических игр</a:t>
            </a:r>
            <a:endParaRPr lang="ru-RU" sz="18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младшего дошкольного возраста познавательной активности, мышления, воображения, мелкой моторики рук; познавательного интереса дошкольников к миру природы; эстетических чувств (умение видеть и прочувствовать красоту природы, восхититься ею, желания сохранить ее);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Укрепление  интереса детей к дидактическим играм, желания и потребности узнавать новое.</a:t>
            </a:r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Обогащение развивающей предметно – пространственной среды группы макетами «Птичий двор», дидактическими играми «Волшебная полянка», «Парные картинки», «Весёлые гусеницы», «Лабиринты» и др.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12858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«Ведущая педагогическая идея»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715040" cy="271464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дидактических игр в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формирования  представлений о природе младших дошкольников способствует их всестороннему развитию: познавательному, речевому, социально – нравственному,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эстетическому,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развитию инициативы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4294" y="1285860"/>
            <a:ext cx="2081374" cy="2775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87" y="3778901"/>
            <a:ext cx="1995686" cy="2660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637" y="3678200"/>
            <a:ext cx="3816424" cy="2862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«ДЕЯТЕЛЬНОСТНЫЙ АСПЕКТ ЛИЧНОГО ВКЛАДА ПЕДАГОГА В РАЗВИТИЕ ОБРАЗОВАНИЯ»</a:t>
            </a:r>
            <a:endParaRPr lang="ru-RU" sz="2400" b="1" i="1" cap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2571744"/>
            <a:ext cx="8072494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Разработать систему работы , способствующую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представлений о природе 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младшего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                    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возраста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используя дидактическую игру.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357298"/>
            <a:ext cx="8072494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уровень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представлений о природе     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младшего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786190"/>
            <a:ext cx="8001056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Активное внедрение системы работы и создание условий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успешного формирования представлений о природе 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младшего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5072074"/>
            <a:ext cx="8072494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разработанную систему, направленную на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формирование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младшего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  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представлений  о природе,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дидактическую игру.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636494"/>
              </p:ext>
            </p:extLst>
          </p:nvPr>
        </p:nvGraphicFramePr>
        <p:xfrm>
          <a:off x="428596" y="714356"/>
          <a:ext cx="8429684" cy="61436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29684"/>
              </a:tblGrid>
              <a:tr h="445192"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Октябрь </a:t>
                      </a:r>
                      <a:endParaRPr lang="ru-RU" sz="2000" i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9845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«Такой листок, лети ко мне»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упражнять в нахождении листьев по сходству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«Раз, два, три – дерево назови»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(береза, сосна, рябина) 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закрепить названия деревьев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«Собери дерево из частей» 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</a:t>
                      </a:r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собирать из частей целое (синтез)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«Где, спряталась матрешка»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 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названия растений, воспитывать любознательность.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«Ботаническое лото с элементами моделирования»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(овощи, фрукты)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 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закреплять умение называть овощи и фрукты.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«Угадай по запаху»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(овощи, фрукты) 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Задача: </a:t>
                      </a:r>
                      <a:r>
                        <a:rPr kumimoji="0" lang="ru-RU" sz="18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определять овощи и фрукты по запаху.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667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ПЕрспективное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 планирование»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Природоведческие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67061" y="908720"/>
            <a:ext cx="2357454" cy="11559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Игры с предметами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природным материалом</a:t>
            </a:r>
            <a:endParaRPr lang="ru-RU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82929" y="1322755"/>
            <a:ext cx="2357454" cy="7143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pres?slideindex=1&amp;slidetitle="/>
              </a:rPr>
              <a:t>Настольно – печатные игры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75856" y="3722936"/>
            <a:ext cx="2357454" cy="71438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Словесные игры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F:\Новая папка (4)\IMG_20170403_1616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77" r="8214"/>
          <a:stretch/>
        </p:blipFill>
        <p:spPr bwMode="auto">
          <a:xfrm>
            <a:off x="5874834" y="2269154"/>
            <a:ext cx="2973644" cy="21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94" y="2269154"/>
            <a:ext cx="2787738" cy="1991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085" y="4657321"/>
            <a:ext cx="2932419" cy="205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3003</TotalTime>
  <Words>1368</Words>
  <Application>Microsoft Office PowerPoint</Application>
  <PresentationFormat>Экран (4:3)</PresentationFormat>
  <Paragraphs>161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                                                                                                          </vt:lpstr>
      <vt:lpstr>Тема презентации</vt:lpstr>
      <vt:lpstr>«Условия формирования личного вклада педагога в развитие образования»</vt:lpstr>
      <vt:lpstr>«Актуальность личного вклада педагога в развитие образования»</vt:lpstr>
      <vt:lpstr>«Цель и задачи педагогической деятельности»</vt:lpstr>
      <vt:lpstr>«Ведущая педагогическая идея»</vt:lpstr>
      <vt:lpstr>«ДЕЯТЕЛЬНОСТНЫЙ АСПЕКТ ЛИЧНОГО ВКЛАДА ПЕДАГОГА В РАЗВИТИЕ ОБРАЗОВАНИЯ»</vt:lpstr>
      <vt:lpstr>        «ПЕрспективное планирование»</vt:lpstr>
      <vt:lpstr>Природоведческие дидактические игры </vt:lpstr>
      <vt:lpstr>Слайд 10</vt:lpstr>
      <vt:lpstr>Дидактические игры</vt:lpstr>
      <vt:lpstr> МАКЕТЫ </vt:lpstr>
      <vt:lpstr>«ДИАПАЗОН ЛИЧНОГО ВКЛАДА ПЕДАГОГА В РАЗВИТИЕ ОБРАЗОВАНИЯ И СТЕПЕНЬ ЕГО НОВИЗНЫ»</vt:lpstr>
      <vt:lpstr>«Результативность профессиональной педагогической деятельности и достигнутые эффекты»</vt:lpstr>
      <vt:lpstr>«Результативность профессиональной педагогической деятельности и достигнутые эффекты»</vt:lpstr>
      <vt:lpstr>«Результативность профессиональной педагогической деятельности и достигнутые эффекты»</vt:lpstr>
      <vt:lpstr>«Результативность профессиональной педагогической деятельности и достигнутые эффекты»</vt:lpstr>
      <vt:lpstr>Слайд 18</vt:lpstr>
      <vt:lpstr>Транслируемость практических достижений</vt:lpstr>
      <vt:lpstr>«Литература»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Настенька</dc:creator>
  <cp:lastModifiedBy>Вебинар</cp:lastModifiedBy>
  <cp:revision>283</cp:revision>
  <dcterms:created xsi:type="dcterms:W3CDTF">2017-03-12T14:13:59Z</dcterms:created>
  <dcterms:modified xsi:type="dcterms:W3CDTF">2017-12-13T06:58:29Z</dcterms:modified>
</cp:coreProperties>
</file>