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3" r:id="rId4"/>
    <p:sldId id="258" r:id="rId5"/>
    <p:sldId id="262" r:id="rId6"/>
    <p:sldId id="274" r:id="rId7"/>
    <p:sldId id="263" r:id="rId8"/>
    <p:sldId id="264" r:id="rId9"/>
    <p:sldId id="268" r:id="rId10"/>
    <p:sldId id="269" r:id="rId11"/>
    <p:sldId id="266" r:id="rId12"/>
    <p:sldId id="267" r:id="rId13"/>
    <p:sldId id="272" r:id="rId14"/>
    <p:sldId id="275" r:id="rId15"/>
    <p:sldId id="261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75" d="100"/>
          <a:sy n="75" d="100"/>
        </p:scale>
        <p:origin x="-1152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79F47-128F-4168-929D-F1C3CB1B57C8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2454F4C-4007-4C9E-95A1-BB67E7A52028}">
      <dgm:prSet phldrT="[Текст]" custT="1"/>
      <dgm:spPr/>
      <dgm:t>
        <a:bodyPr/>
        <a:lstStyle/>
        <a:p>
          <a:r>
            <a:rPr lang="ru-RU" sz="2000" dirty="0" smtClean="0"/>
            <a:t>1.Разработать адаптированную образовательную программу дошкольного образования</a:t>
          </a:r>
          <a:endParaRPr lang="ru-RU" sz="2000" dirty="0"/>
        </a:p>
      </dgm:t>
    </dgm:pt>
    <dgm:pt modelId="{1FDDFCDF-7ABE-420F-A09D-E4D5A355944F}" type="parTrans" cxnId="{A12EB001-0055-4D9E-9A18-2C3515CABDAE}">
      <dgm:prSet/>
      <dgm:spPr/>
      <dgm:t>
        <a:bodyPr/>
        <a:lstStyle/>
        <a:p>
          <a:endParaRPr lang="ru-RU"/>
        </a:p>
      </dgm:t>
    </dgm:pt>
    <dgm:pt modelId="{8C0B2806-00FB-4E6A-A318-E4442899355B}" type="sibTrans" cxnId="{A12EB001-0055-4D9E-9A18-2C3515CABDAE}">
      <dgm:prSet/>
      <dgm:spPr/>
      <dgm:t>
        <a:bodyPr/>
        <a:lstStyle/>
        <a:p>
          <a:endParaRPr lang="ru-RU"/>
        </a:p>
      </dgm:t>
    </dgm:pt>
    <dgm:pt modelId="{C119F0F1-E8E1-49CF-8651-807200F838DF}">
      <dgm:prSet phldrT="[Текст]" custT="1"/>
      <dgm:spPr/>
      <dgm:t>
        <a:bodyPr/>
        <a:lstStyle/>
        <a:p>
          <a:r>
            <a:rPr lang="ru-RU" sz="2000" dirty="0" smtClean="0"/>
            <a:t>2. Создать предметно-пространственную среду в соответствии с ФГОС</a:t>
          </a:r>
        </a:p>
      </dgm:t>
    </dgm:pt>
    <dgm:pt modelId="{7E7F966F-7B0F-4921-8EEE-69EE4EF318C4}" type="parTrans" cxnId="{F340533D-F816-44F0-9558-C6123BC6820F}">
      <dgm:prSet/>
      <dgm:spPr/>
      <dgm:t>
        <a:bodyPr/>
        <a:lstStyle/>
        <a:p>
          <a:endParaRPr lang="ru-RU"/>
        </a:p>
      </dgm:t>
    </dgm:pt>
    <dgm:pt modelId="{D776A9CE-23EA-41A4-9003-F4532C8033D6}" type="sibTrans" cxnId="{F340533D-F816-44F0-9558-C6123BC6820F}">
      <dgm:prSet/>
      <dgm:spPr/>
      <dgm:t>
        <a:bodyPr/>
        <a:lstStyle/>
        <a:p>
          <a:endParaRPr lang="ru-RU"/>
        </a:p>
      </dgm:t>
    </dgm:pt>
    <dgm:pt modelId="{786FD839-5406-4289-AAF4-50111FD7448D}">
      <dgm:prSet phldrT="[Текст]" custT="1"/>
      <dgm:spPr/>
      <dgm:t>
        <a:bodyPr/>
        <a:lstStyle/>
        <a:p>
          <a:r>
            <a:rPr lang="ru-RU" sz="2000" dirty="0" smtClean="0"/>
            <a:t>3. Сформировать психолого-педагогическую компетентность коллектива</a:t>
          </a:r>
        </a:p>
      </dgm:t>
    </dgm:pt>
    <dgm:pt modelId="{F600C14D-3BF7-49FF-B698-F650BEC1C4C4}" type="parTrans" cxnId="{DA19755C-6D62-4B29-A355-15F979D155FC}">
      <dgm:prSet/>
      <dgm:spPr/>
      <dgm:t>
        <a:bodyPr/>
        <a:lstStyle/>
        <a:p>
          <a:endParaRPr lang="ru-RU"/>
        </a:p>
      </dgm:t>
    </dgm:pt>
    <dgm:pt modelId="{0A6AD738-8956-43D5-8F2D-8BE82B7994AE}" type="sibTrans" cxnId="{DA19755C-6D62-4B29-A355-15F979D155FC}">
      <dgm:prSet/>
      <dgm:spPr/>
      <dgm:t>
        <a:bodyPr/>
        <a:lstStyle/>
        <a:p>
          <a:endParaRPr lang="ru-RU"/>
        </a:p>
      </dgm:t>
    </dgm:pt>
    <dgm:pt modelId="{581633EE-4368-4A8F-B609-FC54F0DF843B}" type="pres">
      <dgm:prSet presAssocID="{35979F47-128F-4168-929D-F1C3CB1B57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2A3EA-D159-45FE-B9E0-8A7892AE7E75}" type="pres">
      <dgm:prSet presAssocID="{02454F4C-4007-4C9E-95A1-BB67E7A52028}" presName="parentText" presStyleLbl="node1" presStyleIdx="0" presStyleCnt="2" custLinFactNeighborX="1181" custLinFactNeighborY="-62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72557-4BDF-4056-9B87-288DAFD4FAFA}" type="pres">
      <dgm:prSet presAssocID="{02454F4C-4007-4C9E-95A1-BB67E7A5202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0DC0A-29D8-44A9-BA11-B8BAC8EEE763}" type="pres">
      <dgm:prSet presAssocID="{786FD839-5406-4289-AAF4-50111FD7448D}" presName="parentText" presStyleLbl="node1" presStyleIdx="1" presStyleCnt="2" custLinFactNeighborY="20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EB001-0055-4D9E-9A18-2C3515CABDAE}" srcId="{35979F47-128F-4168-929D-F1C3CB1B57C8}" destId="{02454F4C-4007-4C9E-95A1-BB67E7A52028}" srcOrd="0" destOrd="0" parTransId="{1FDDFCDF-7ABE-420F-A09D-E4D5A355944F}" sibTransId="{8C0B2806-00FB-4E6A-A318-E4442899355B}"/>
    <dgm:cxn modelId="{61095ACE-E461-4817-A20E-933A6C1C07EA}" type="presOf" srcId="{02454F4C-4007-4C9E-95A1-BB67E7A52028}" destId="{2352A3EA-D159-45FE-B9E0-8A7892AE7E75}" srcOrd="0" destOrd="0" presId="urn:microsoft.com/office/officeart/2005/8/layout/vList2"/>
    <dgm:cxn modelId="{A3881910-C8C6-4992-A8A5-900ACE6DD3E1}" type="presOf" srcId="{35979F47-128F-4168-929D-F1C3CB1B57C8}" destId="{581633EE-4368-4A8F-B609-FC54F0DF843B}" srcOrd="0" destOrd="0" presId="urn:microsoft.com/office/officeart/2005/8/layout/vList2"/>
    <dgm:cxn modelId="{8252B846-2838-4D84-A370-E70509418DEE}" type="presOf" srcId="{786FD839-5406-4289-AAF4-50111FD7448D}" destId="{A7E0DC0A-29D8-44A9-BA11-B8BAC8EEE763}" srcOrd="0" destOrd="0" presId="urn:microsoft.com/office/officeart/2005/8/layout/vList2"/>
    <dgm:cxn modelId="{B722CEB3-BAD8-4C00-B4D6-2348A0BF9B90}" type="presOf" srcId="{C119F0F1-E8E1-49CF-8651-807200F838DF}" destId="{9A872557-4BDF-4056-9B87-288DAFD4FAFA}" srcOrd="0" destOrd="0" presId="urn:microsoft.com/office/officeart/2005/8/layout/vList2"/>
    <dgm:cxn modelId="{F340533D-F816-44F0-9558-C6123BC6820F}" srcId="{02454F4C-4007-4C9E-95A1-BB67E7A52028}" destId="{C119F0F1-E8E1-49CF-8651-807200F838DF}" srcOrd="0" destOrd="0" parTransId="{7E7F966F-7B0F-4921-8EEE-69EE4EF318C4}" sibTransId="{D776A9CE-23EA-41A4-9003-F4532C8033D6}"/>
    <dgm:cxn modelId="{DA19755C-6D62-4B29-A355-15F979D155FC}" srcId="{35979F47-128F-4168-929D-F1C3CB1B57C8}" destId="{786FD839-5406-4289-AAF4-50111FD7448D}" srcOrd="1" destOrd="0" parTransId="{F600C14D-3BF7-49FF-B698-F650BEC1C4C4}" sibTransId="{0A6AD738-8956-43D5-8F2D-8BE82B7994AE}"/>
    <dgm:cxn modelId="{C31E350D-BE65-49AE-A8C2-E2A8F0B77937}" type="presParOf" srcId="{581633EE-4368-4A8F-B609-FC54F0DF843B}" destId="{2352A3EA-D159-45FE-B9E0-8A7892AE7E75}" srcOrd="0" destOrd="0" presId="urn:microsoft.com/office/officeart/2005/8/layout/vList2"/>
    <dgm:cxn modelId="{0C5A5DAB-619D-4352-9AB8-D63B53C0D14D}" type="presParOf" srcId="{581633EE-4368-4A8F-B609-FC54F0DF843B}" destId="{9A872557-4BDF-4056-9B87-288DAFD4FAFA}" srcOrd="1" destOrd="0" presId="urn:microsoft.com/office/officeart/2005/8/layout/vList2"/>
    <dgm:cxn modelId="{F15E9064-176B-4262-BEC3-013EA449C05E}" type="presParOf" srcId="{581633EE-4368-4A8F-B609-FC54F0DF843B}" destId="{A7E0DC0A-29D8-44A9-BA11-B8BAC8EEE76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352958-865A-46BA-A436-A4C9BB3B01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9BF253-3EE8-4E19-B187-4CF6B82551BB}">
      <dgm:prSet phldrT="[Текст]" custT="1"/>
      <dgm:spPr/>
      <dgm:t>
        <a:bodyPr/>
        <a:lstStyle/>
        <a:p>
          <a:r>
            <a:rPr lang="ru-RU" sz="1800" dirty="0" smtClean="0"/>
            <a:t>Введены парциальные компоненты: Программа по сенсорному воспитанию, Программа с элементами системы М.Монтессори</a:t>
          </a:r>
          <a:endParaRPr lang="ru-RU" sz="1800" dirty="0"/>
        </a:p>
      </dgm:t>
    </dgm:pt>
    <dgm:pt modelId="{D857929A-E0EE-4697-8C7E-90C7D7750FCD}" type="parTrans" cxnId="{16F4A1DE-429A-4271-A5CB-F8A7A5DCB5B4}">
      <dgm:prSet/>
      <dgm:spPr/>
      <dgm:t>
        <a:bodyPr/>
        <a:lstStyle/>
        <a:p>
          <a:endParaRPr lang="ru-RU" sz="1800"/>
        </a:p>
      </dgm:t>
    </dgm:pt>
    <dgm:pt modelId="{DC605660-77AB-4A75-BC2E-C6C2A4A6813F}" type="sibTrans" cxnId="{16F4A1DE-429A-4271-A5CB-F8A7A5DCB5B4}">
      <dgm:prSet/>
      <dgm:spPr/>
      <dgm:t>
        <a:bodyPr/>
        <a:lstStyle/>
        <a:p>
          <a:endParaRPr lang="ru-RU" sz="1800"/>
        </a:p>
      </dgm:t>
    </dgm:pt>
    <dgm:pt modelId="{A9CE48BC-974E-493C-B034-785015E36947}">
      <dgm:prSet phldrT="[Текст]" custT="1"/>
      <dgm:spPr/>
      <dgm:t>
        <a:bodyPr/>
        <a:lstStyle/>
        <a:p>
          <a:r>
            <a:rPr lang="ru-RU" sz="1800" dirty="0" smtClean="0"/>
            <a:t>Разработан коррекционный блок Программы</a:t>
          </a:r>
          <a:endParaRPr lang="ru-RU" sz="1800" dirty="0"/>
        </a:p>
      </dgm:t>
    </dgm:pt>
    <dgm:pt modelId="{7269E637-67D8-4497-9F58-0C573565C4A6}" type="parTrans" cxnId="{AA916FCB-FEE1-40F4-B9B4-4D30510B4772}">
      <dgm:prSet/>
      <dgm:spPr/>
      <dgm:t>
        <a:bodyPr/>
        <a:lstStyle/>
        <a:p>
          <a:endParaRPr lang="ru-RU" sz="1800"/>
        </a:p>
      </dgm:t>
    </dgm:pt>
    <dgm:pt modelId="{F7A8EB5C-EA5E-4A44-B4D0-75006F79A82A}" type="sibTrans" cxnId="{AA916FCB-FEE1-40F4-B9B4-4D30510B4772}">
      <dgm:prSet/>
      <dgm:spPr/>
      <dgm:t>
        <a:bodyPr/>
        <a:lstStyle/>
        <a:p>
          <a:endParaRPr lang="ru-RU" sz="1800"/>
        </a:p>
      </dgm:t>
    </dgm:pt>
    <dgm:pt modelId="{93A8B392-BD82-4692-BBB5-FFFC87844C69}">
      <dgm:prSet phldrT="[Текст]" custT="1"/>
      <dgm:spPr/>
      <dgm:t>
        <a:bodyPr/>
        <a:lstStyle/>
        <a:p>
          <a:r>
            <a:rPr lang="ru-RU" sz="1800" dirty="0" smtClean="0"/>
            <a:t>Отрегулирован механизм выстраивания индивидуального образовательного маршрута ребенка с ОВЗ</a:t>
          </a:r>
          <a:endParaRPr lang="ru-RU" sz="1800" dirty="0"/>
        </a:p>
      </dgm:t>
    </dgm:pt>
    <dgm:pt modelId="{091625E9-7636-48AF-A863-D244F2171771}" type="parTrans" cxnId="{7915892F-9005-4734-8F6F-514A645FBA59}">
      <dgm:prSet/>
      <dgm:spPr/>
      <dgm:t>
        <a:bodyPr/>
        <a:lstStyle/>
        <a:p>
          <a:endParaRPr lang="ru-RU" sz="1800"/>
        </a:p>
      </dgm:t>
    </dgm:pt>
    <dgm:pt modelId="{B4273D42-13C6-447F-853B-CAA2D2AA2073}" type="sibTrans" cxnId="{7915892F-9005-4734-8F6F-514A645FBA59}">
      <dgm:prSet/>
      <dgm:spPr/>
      <dgm:t>
        <a:bodyPr/>
        <a:lstStyle/>
        <a:p>
          <a:endParaRPr lang="ru-RU" sz="1800"/>
        </a:p>
      </dgm:t>
    </dgm:pt>
    <dgm:pt modelId="{DCB657E8-8BCF-48CE-8EE9-0F101A0C9C2C}" type="pres">
      <dgm:prSet presAssocID="{FB352958-865A-46BA-A436-A4C9BB3B01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7FFF7A-952D-41E9-A6A9-CCFA767B3B78}" type="pres">
      <dgm:prSet presAssocID="{FA9BF253-3EE8-4E19-B187-4CF6B82551BB}" presName="parentLin" presStyleCnt="0"/>
      <dgm:spPr/>
    </dgm:pt>
    <dgm:pt modelId="{7C9893FB-B187-4FEB-9879-DF5B79A8AF9F}" type="pres">
      <dgm:prSet presAssocID="{FA9BF253-3EE8-4E19-B187-4CF6B82551B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FBF9768-A179-466A-9C5E-0B99CDE61E85}" type="pres">
      <dgm:prSet presAssocID="{FA9BF253-3EE8-4E19-B187-4CF6B82551BB}" presName="parentText" presStyleLbl="node1" presStyleIdx="0" presStyleCnt="3" custScaleX="131507" custScaleY="1922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0D909-8AEC-4C76-97F3-39CF71063F3D}" type="pres">
      <dgm:prSet presAssocID="{FA9BF253-3EE8-4E19-B187-4CF6B82551BB}" presName="negativeSpace" presStyleCnt="0"/>
      <dgm:spPr/>
    </dgm:pt>
    <dgm:pt modelId="{20ED36F8-AF38-41A4-A5CC-F4EAF74AF5C6}" type="pres">
      <dgm:prSet presAssocID="{FA9BF253-3EE8-4E19-B187-4CF6B82551BB}" presName="childText" presStyleLbl="conFgAcc1" presStyleIdx="0" presStyleCnt="3">
        <dgm:presLayoutVars>
          <dgm:bulletEnabled val="1"/>
        </dgm:presLayoutVars>
      </dgm:prSet>
      <dgm:spPr/>
    </dgm:pt>
    <dgm:pt modelId="{B4996D22-8BD9-4C38-96E7-0378E362A3E3}" type="pres">
      <dgm:prSet presAssocID="{DC605660-77AB-4A75-BC2E-C6C2A4A6813F}" presName="spaceBetweenRectangles" presStyleCnt="0"/>
      <dgm:spPr/>
    </dgm:pt>
    <dgm:pt modelId="{D7C6196A-3D50-4E28-9320-B7655EDC6B2F}" type="pres">
      <dgm:prSet presAssocID="{A9CE48BC-974E-493C-B034-785015E36947}" presName="parentLin" presStyleCnt="0"/>
      <dgm:spPr/>
    </dgm:pt>
    <dgm:pt modelId="{CEBD239B-C8BE-4204-9D77-6B6CE48F90A1}" type="pres">
      <dgm:prSet presAssocID="{A9CE48BC-974E-493C-B034-785015E3694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0A43866-D224-45CA-8004-D9D619F97949}" type="pres">
      <dgm:prSet presAssocID="{A9CE48BC-974E-493C-B034-785015E36947}" presName="parentText" presStyleLbl="node1" presStyleIdx="1" presStyleCnt="3" custScaleX="129814" custScaleY="194269" custLinFactNeighborX="14075" custLinFactNeighborY="48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800D5-62C4-453C-BDDE-573B9CADBEE4}" type="pres">
      <dgm:prSet presAssocID="{A9CE48BC-974E-493C-B034-785015E36947}" presName="negativeSpace" presStyleCnt="0"/>
      <dgm:spPr/>
    </dgm:pt>
    <dgm:pt modelId="{C3D4C0BD-8BFA-4A9B-9043-666080F1B422}" type="pres">
      <dgm:prSet presAssocID="{A9CE48BC-974E-493C-B034-785015E36947}" presName="childText" presStyleLbl="conFgAcc1" presStyleIdx="1" presStyleCnt="3">
        <dgm:presLayoutVars>
          <dgm:bulletEnabled val="1"/>
        </dgm:presLayoutVars>
      </dgm:prSet>
      <dgm:spPr/>
    </dgm:pt>
    <dgm:pt modelId="{6FAD86FD-26A4-43E7-8EF6-E25EC78A593B}" type="pres">
      <dgm:prSet presAssocID="{F7A8EB5C-EA5E-4A44-B4D0-75006F79A82A}" presName="spaceBetweenRectangles" presStyleCnt="0"/>
      <dgm:spPr/>
    </dgm:pt>
    <dgm:pt modelId="{7F931ECD-29D8-4476-B10A-150C12746972}" type="pres">
      <dgm:prSet presAssocID="{93A8B392-BD82-4692-BBB5-FFFC87844C69}" presName="parentLin" presStyleCnt="0"/>
      <dgm:spPr/>
    </dgm:pt>
    <dgm:pt modelId="{67172F32-1909-47B0-91BA-4CAE6E06B1D2}" type="pres">
      <dgm:prSet presAssocID="{93A8B392-BD82-4692-BBB5-FFFC87844C6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90645CE-5DE4-4D58-A1D3-DD5D56D4BD60}" type="pres">
      <dgm:prSet presAssocID="{93A8B392-BD82-4692-BBB5-FFFC87844C69}" presName="parentText" presStyleLbl="node1" presStyleIdx="2" presStyleCnt="3" custScaleX="142997" custScaleY="2344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E76B7-EF5C-44C6-88E3-0C31410B4BE3}" type="pres">
      <dgm:prSet presAssocID="{93A8B392-BD82-4692-BBB5-FFFC87844C69}" presName="negativeSpace" presStyleCnt="0"/>
      <dgm:spPr/>
    </dgm:pt>
    <dgm:pt modelId="{C041A37D-E635-4842-918F-36FF87120B01}" type="pres">
      <dgm:prSet presAssocID="{93A8B392-BD82-4692-BBB5-FFFC87844C6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915892F-9005-4734-8F6F-514A645FBA59}" srcId="{FB352958-865A-46BA-A436-A4C9BB3B01C8}" destId="{93A8B392-BD82-4692-BBB5-FFFC87844C69}" srcOrd="2" destOrd="0" parTransId="{091625E9-7636-48AF-A863-D244F2171771}" sibTransId="{B4273D42-13C6-447F-853B-CAA2D2AA2073}"/>
    <dgm:cxn modelId="{AA916FCB-FEE1-40F4-B9B4-4D30510B4772}" srcId="{FB352958-865A-46BA-A436-A4C9BB3B01C8}" destId="{A9CE48BC-974E-493C-B034-785015E36947}" srcOrd="1" destOrd="0" parTransId="{7269E637-67D8-4497-9F58-0C573565C4A6}" sibTransId="{F7A8EB5C-EA5E-4A44-B4D0-75006F79A82A}"/>
    <dgm:cxn modelId="{9CCA62C4-FFCB-4A6D-8303-F21CA12AD6C1}" type="presOf" srcId="{FA9BF253-3EE8-4E19-B187-4CF6B82551BB}" destId="{7C9893FB-B187-4FEB-9879-DF5B79A8AF9F}" srcOrd="0" destOrd="0" presId="urn:microsoft.com/office/officeart/2005/8/layout/list1"/>
    <dgm:cxn modelId="{02951951-7061-4D36-888B-97687AA8A425}" type="presOf" srcId="{FB352958-865A-46BA-A436-A4C9BB3B01C8}" destId="{DCB657E8-8BCF-48CE-8EE9-0F101A0C9C2C}" srcOrd="0" destOrd="0" presId="urn:microsoft.com/office/officeart/2005/8/layout/list1"/>
    <dgm:cxn modelId="{9655AF71-D217-4C0B-9057-6EE54BFF31A0}" type="presOf" srcId="{93A8B392-BD82-4692-BBB5-FFFC87844C69}" destId="{67172F32-1909-47B0-91BA-4CAE6E06B1D2}" srcOrd="0" destOrd="0" presId="urn:microsoft.com/office/officeart/2005/8/layout/list1"/>
    <dgm:cxn modelId="{16F4A1DE-429A-4271-A5CB-F8A7A5DCB5B4}" srcId="{FB352958-865A-46BA-A436-A4C9BB3B01C8}" destId="{FA9BF253-3EE8-4E19-B187-4CF6B82551BB}" srcOrd="0" destOrd="0" parTransId="{D857929A-E0EE-4697-8C7E-90C7D7750FCD}" sibTransId="{DC605660-77AB-4A75-BC2E-C6C2A4A6813F}"/>
    <dgm:cxn modelId="{A471F504-217C-4342-BFA8-2DA79A1DF1AA}" type="presOf" srcId="{A9CE48BC-974E-493C-B034-785015E36947}" destId="{CEBD239B-C8BE-4204-9D77-6B6CE48F90A1}" srcOrd="0" destOrd="0" presId="urn:microsoft.com/office/officeart/2005/8/layout/list1"/>
    <dgm:cxn modelId="{2B0A8AC6-B65E-44AA-8FB0-32C8986FBF5C}" type="presOf" srcId="{A9CE48BC-974E-493C-B034-785015E36947}" destId="{00A43866-D224-45CA-8004-D9D619F97949}" srcOrd="1" destOrd="0" presId="urn:microsoft.com/office/officeart/2005/8/layout/list1"/>
    <dgm:cxn modelId="{628ECCE2-927E-4195-831A-01EA352FA904}" type="presOf" srcId="{93A8B392-BD82-4692-BBB5-FFFC87844C69}" destId="{690645CE-5DE4-4D58-A1D3-DD5D56D4BD60}" srcOrd="1" destOrd="0" presId="urn:microsoft.com/office/officeart/2005/8/layout/list1"/>
    <dgm:cxn modelId="{7AD35E1E-C7CA-4C4D-A961-FF4B8BEB19BB}" type="presOf" srcId="{FA9BF253-3EE8-4E19-B187-4CF6B82551BB}" destId="{EFBF9768-A179-466A-9C5E-0B99CDE61E85}" srcOrd="1" destOrd="0" presId="urn:microsoft.com/office/officeart/2005/8/layout/list1"/>
    <dgm:cxn modelId="{AFED60EB-114E-45D5-BDF4-B6779FE554B0}" type="presParOf" srcId="{DCB657E8-8BCF-48CE-8EE9-0F101A0C9C2C}" destId="{C37FFF7A-952D-41E9-A6A9-CCFA767B3B78}" srcOrd="0" destOrd="0" presId="urn:microsoft.com/office/officeart/2005/8/layout/list1"/>
    <dgm:cxn modelId="{BC776787-EC95-4C94-8220-9C72D66ABD40}" type="presParOf" srcId="{C37FFF7A-952D-41E9-A6A9-CCFA767B3B78}" destId="{7C9893FB-B187-4FEB-9879-DF5B79A8AF9F}" srcOrd="0" destOrd="0" presId="urn:microsoft.com/office/officeart/2005/8/layout/list1"/>
    <dgm:cxn modelId="{2303E43F-2439-4289-A11D-B7CE07BE3BDA}" type="presParOf" srcId="{C37FFF7A-952D-41E9-A6A9-CCFA767B3B78}" destId="{EFBF9768-A179-466A-9C5E-0B99CDE61E85}" srcOrd="1" destOrd="0" presId="urn:microsoft.com/office/officeart/2005/8/layout/list1"/>
    <dgm:cxn modelId="{08C8F5BA-8264-4474-BEA0-124A0284791D}" type="presParOf" srcId="{DCB657E8-8BCF-48CE-8EE9-0F101A0C9C2C}" destId="{8490D909-8AEC-4C76-97F3-39CF71063F3D}" srcOrd="1" destOrd="0" presId="urn:microsoft.com/office/officeart/2005/8/layout/list1"/>
    <dgm:cxn modelId="{F7179906-C1CA-4EB9-9B0E-0DB2037EBC45}" type="presParOf" srcId="{DCB657E8-8BCF-48CE-8EE9-0F101A0C9C2C}" destId="{20ED36F8-AF38-41A4-A5CC-F4EAF74AF5C6}" srcOrd="2" destOrd="0" presId="urn:microsoft.com/office/officeart/2005/8/layout/list1"/>
    <dgm:cxn modelId="{C8F7F135-AC5F-4E5A-9CD1-CC064110EC8C}" type="presParOf" srcId="{DCB657E8-8BCF-48CE-8EE9-0F101A0C9C2C}" destId="{B4996D22-8BD9-4C38-96E7-0378E362A3E3}" srcOrd="3" destOrd="0" presId="urn:microsoft.com/office/officeart/2005/8/layout/list1"/>
    <dgm:cxn modelId="{63F529A1-BB78-4B3B-A918-397D48AAC4CF}" type="presParOf" srcId="{DCB657E8-8BCF-48CE-8EE9-0F101A0C9C2C}" destId="{D7C6196A-3D50-4E28-9320-B7655EDC6B2F}" srcOrd="4" destOrd="0" presId="urn:microsoft.com/office/officeart/2005/8/layout/list1"/>
    <dgm:cxn modelId="{2C5F1DF7-C9C8-48E1-9CE4-6D7CDC2279B0}" type="presParOf" srcId="{D7C6196A-3D50-4E28-9320-B7655EDC6B2F}" destId="{CEBD239B-C8BE-4204-9D77-6B6CE48F90A1}" srcOrd="0" destOrd="0" presId="urn:microsoft.com/office/officeart/2005/8/layout/list1"/>
    <dgm:cxn modelId="{6B67EF5E-E20C-4979-9CBC-A7C04A18BEE7}" type="presParOf" srcId="{D7C6196A-3D50-4E28-9320-B7655EDC6B2F}" destId="{00A43866-D224-45CA-8004-D9D619F97949}" srcOrd="1" destOrd="0" presId="urn:microsoft.com/office/officeart/2005/8/layout/list1"/>
    <dgm:cxn modelId="{7F46F513-F0CE-4688-9109-133C69AC35E9}" type="presParOf" srcId="{DCB657E8-8BCF-48CE-8EE9-0F101A0C9C2C}" destId="{C8D800D5-62C4-453C-BDDE-573B9CADBEE4}" srcOrd="5" destOrd="0" presId="urn:microsoft.com/office/officeart/2005/8/layout/list1"/>
    <dgm:cxn modelId="{65528A4D-4B39-4F58-9376-349CB67CA54F}" type="presParOf" srcId="{DCB657E8-8BCF-48CE-8EE9-0F101A0C9C2C}" destId="{C3D4C0BD-8BFA-4A9B-9043-666080F1B422}" srcOrd="6" destOrd="0" presId="urn:microsoft.com/office/officeart/2005/8/layout/list1"/>
    <dgm:cxn modelId="{87D44F81-0014-4C6B-AB24-6DEA18BD940C}" type="presParOf" srcId="{DCB657E8-8BCF-48CE-8EE9-0F101A0C9C2C}" destId="{6FAD86FD-26A4-43E7-8EF6-E25EC78A593B}" srcOrd="7" destOrd="0" presId="urn:microsoft.com/office/officeart/2005/8/layout/list1"/>
    <dgm:cxn modelId="{21A5CDDE-7A76-4AEB-8EFA-3B7B3B329B95}" type="presParOf" srcId="{DCB657E8-8BCF-48CE-8EE9-0F101A0C9C2C}" destId="{7F931ECD-29D8-4476-B10A-150C12746972}" srcOrd="8" destOrd="0" presId="urn:microsoft.com/office/officeart/2005/8/layout/list1"/>
    <dgm:cxn modelId="{8039B721-C248-4790-8B47-7182357B7D45}" type="presParOf" srcId="{7F931ECD-29D8-4476-B10A-150C12746972}" destId="{67172F32-1909-47B0-91BA-4CAE6E06B1D2}" srcOrd="0" destOrd="0" presId="urn:microsoft.com/office/officeart/2005/8/layout/list1"/>
    <dgm:cxn modelId="{86FFA0E5-2EC1-4479-B947-88B12EA84959}" type="presParOf" srcId="{7F931ECD-29D8-4476-B10A-150C12746972}" destId="{690645CE-5DE4-4D58-A1D3-DD5D56D4BD60}" srcOrd="1" destOrd="0" presId="urn:microsoft.com/office/officeart/2005/8/layout/list1"/>
    <dgm:cxn modelId="{4413F16F-18D8-42CE-9BA0-47EF00243060}" type="presParOf" srcId="{DCB657E8-8BCF-48CE-8EE9-0F101A0C9C2C}" destId="{B39E76B7-EF5C-44C6-88E3-0C31410B4BE3}" srcOrd="9" destOrd="0" presId="urn:microsoft.com/office/officeart/2005/8/layout/list1"/>
    <dgm:cxn modelId="{053A6A25-0D62-404E-8C5A-02A764C9FA2A}" type="presParOf" srcId="{DCB657E8-8BCF-48CE-8EE9-0F101A0C9C2C}" destId="{C041A37D-E635-4842-918F-36FF87120B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E3545B-36B7-4BE4-9E0D-DAF9134042B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E1DA9E-CAB5-4DC8-9670-5EEB5DDC1DC1}">
      <dgm:prSet phldrT="[Текст]" custT="1"/>
      <dgm:spPr/>
      <dgm:t>
        <a:bodyPr/>
        <a:lstStyle/>
        <a:p>
          <a:r>
            <a:rPr lang="en-US" sz="1800" dirty="0" smtClean="0"/>
            <a:t>I </a:t>
          </a:r>
          <a:r>
            <a:rPr lang="ru-RU" sz="1800" b="1" dirty="0" smtClean="0"/>
            <a:t>этап</a:t>
          </a:r>
          <a:r>
            <a:rPr lang="ru-RU" sz="1800" dirty="0" smtClean="0"/>
            <a:t>: активное стимулирование мотивации педагогов. Курсы повышения квалификации в 2016 прошли 13 педагогов и специалистов</a:t>
          </a:r>
          <a:endParaRPr lang="ru-RU" sz="1800" dirty="0"/>
        </a:p>
      </dgm:t>
    </dgm:pt>
    <dgm:pt modelId="{0FD56A0D-76C4-4266-AA80-25983F705EDC}" type="parTrans" cxnId="{72154F0E-3416-4FE1-B184-5522B92AC365}">
      <dgm:prSet/>
      <dgm:spPr/>
      <dgm:t>
        <a:bodyPr/>
        <a:lstStyle/>
        <a:p>
          <a:endParaRPr lang="ru-RU"/>
        </a:p>
      </dgm:t>
    </dgm:pt>
    <dgm:pt modelId="{B9C168A7-C19C-43DD-925A-ACEC46C7829F}" type="sibTrans" cxnId="{72154F0E-3416-4FE1-B184-5522B92AC365}">
      <dgm:prSet/>
      <dgm:spPr/>
      <dgm:t>
        <a:bodyPr/>
        <a:lstStyle/>
        <a:p>
          <a:endParaRPr lang="ru-RU"/>
        </a:p>
      </dgm:t>
    </dgm:pt>
    <dgm:pt modelId="{55DE086E-6847-4DC9-930F-F3C140C88214}">
      <dgm:prSet phldrT="[Текст]" custT="1"/>
      <dgm:spPr/>
      <dgm:t>
        <a:bodyPr/>
        <a:lstStyle/>
        <a:p>
          <a:r>
            <a:rPr lang="en-US" sz="1800" dirty="0" smtClean="0"/>
            <a:t>II </a:t>
          </a:r>
          <a:r>
            <a:rPr lang="ru-RU" sz="1800" dirty="0" smtClean="0"/>
            <a:t>этап: работа по раскрытию перед педагогами новых возможностей самореализации;</a:t>
          </a:r>
        </a:p>
        <a:p>
          <a:r>
            <a:rPr lang="ru-RU" sz="1800" dirty="0" smtClean="0"/>
            <a:t>мастер-класс по представлению и защите профессионального опыта : подготовка фото- и видеоматериалов для достижения личностных целей и целей учреждения в целом;</a:t>
          </a:r>
        </a:p>
        <a:p>
          <a:r>
            <a:rPr lang="ru-RU" sz="1800" dirty="0" smtClean="0"/>
            <a:t>помощь в подготовке презентаций созданной методической продукции и творческих отчетов о результатах работы</a:t>
          </a:r>
          <a:br>
            <a:rPr lang="ru-RU" sz="1800" dirty="0" smtClean="0"/>
          </a:br>
          <a:endParaRPr lang="ru-RU" sz="1800" dirty="0" smtClean="0"/>
        </a:p>
      </dgm:t>
    </dgm:pt>
    <dgm:pt modelId="{E2B3A054-663A-426E-9543-8D27F611D082}" type="parTrans" cxnId="{74665831-73A7-401C-B273-3B70A44318BD}">
      <dgm:prSet/>
      <dgm:spPr/>
      <dgm:t>
        <a:bodyPr/>
        <a:lstStyle/>
        <a:p>
          <a:endParaRPr lang="ru-RU"/>
        </a:p>
      </dgm:t>
    </dgm:pt>
    <dgm:pt modelId="{791135A8-C20D-4315-BB64-7487BDDEB0FF}" type="sibTrans" cxnId="{74665831-73A7-401C-B273-3B70A44318BD}">
      <dgm:prSet/>
      <dgm:spPr/>
      <dgm:t>
        <a:bodyPr/>
        <a:lstStyle/>
        <a:p>
          <a:endParaRPr lang="ru-RU"/>
        </a:p>
      </dgm:t>
    </dgm:pt>
    <dgm:pt modelId="{46AF432C-B7B7-446B-8C12-ADE0DDC1A13B}">
      <dgm:prSet phldrT="[Текст]" custT="1"/>
      <dgm:spPr/>
      <dgm:t>
        <a:bodyPr/>
        <a:lstStyle/>
        <a:p>
          <a:r>
            <a:rPr lang="ru-RU" sz="1800" dirty="0" smtClean="0"/>
            <a:t>Проведение  трех тренингов по профессиональному выгоранию, направленных на гармонизацию взаимоотношений с коллегами</a:t>
          </a:r>
          <a:endParaRPr lang="ru-RU" sz="1800" dirty="0"/>
        </a:p>
      </dgm:t>
    </dgm:pt>
    <dgm:pt modelId="{8E0E7614-4FBC-4CE9-9366-5D2883C966B8}" type="parTrans" cxnId="{072C5C97-A083-4690-96C1-2D51A7CA61E5}">
      <dgm:prSet/>
      <dgm:spPr/>
      <dgm:t>
        <a:bodyPr/>
        <a:lstStyle/>
        <a:p>
          <a:endParaRPr lang="ru-RU"/>
        </a:p>
      </dgm:t>
    </dgm:pt>
    <dgm:pt modelId="{FE58DD20-38B5-4533-9C2A-BABB57E803C4}" type="sibTrans" cxnId="{072C5C97-A083-4690-96C1-2D51A7CA61E5}">
      <dgm:prSet/>
      <dgm:spPr/>
      <dgm:t>
        <a:bodyPr/>
        <a:lstStyle/>
        <a:p>
          <a:endParaRPr lang="ru-RU"/>
        </a:p>
      </dgm:t>
    </dgm:pt>
    <dgm:pt modelId="{3D37CA9E-9647-4220-9D6A-0B81EC660343}" type="pres">
      <dgm:prSet presAssocID="{16E3545B-36B7-4BE4-9E0D-DAF9134042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58C462-7337-4027-947F-05AB4A0C1CAF}" type="pres">
      <dgm:prSet presAssocID="{9DE1DA9E-CAB5-4DC8-9670-5EEB5DDC1DC1}" presName="parentLin" presStyleCnt="0"/>
      <dgm:spPr/>
    </dgm:pt>
    <dgm:pt modelId="{381D113C-566A-4689-BB6E-986A65B913FA}" type="pres">
      <dgm:prSet presAssocID="{9DE1DA9E-CAB5-4DC8-9670-5EEB5DDC1DC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95015F7-D6B7-458A-92DF-3F2F255CDDE9}" type="pres">
      <dgm:prSet presAssocID="{9DE1DA9E-CAB5-4DC8-9670-5EEB5DDC1DC1}" presName="parentText" presStyleLbl="node1" presStyleIdx="0" presStyleCnt="3" custScaleX="144396" custScaleY="200305" custLinFactNeighborX="-6094" custLinFactNeighborY="-71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C1D46-68A1-45BF-A6D8-95379966632F}" type="pres">
      <dgm:prSet presAssocID="{9DE1DA9E-CAB5-4DC8-9670-5EEB5DDC1DC1}" presName="negativeSpace" presStyleCnt="0"/>
      <dgm:spPr/>
    </dgm:pt>
    <dgm:pt modelId="{FC8CE16B-974A-4D03-8F00-EA37FA90DC9F}" type="pres">
      <dgm:prSet presAssocID="{9DE1DA9E-CAB5-4DC8-9670-5EEB5DDC1DC1}" presName="childText" presStyleLbl="conFgAcc1" presStyleIdx="0" presStyleCnt="3">
        <dgm:presLayoutVars>
          <dgm:bulletEnabled val="1"/>
        </dgm:presLayoutVars>
      </dgm:prSet>
      <dgm:spPr/>
    </dgm:pt>
    <dgm:pt modelId="{326CCEFC-E66B-4482-A471-EEF585C93DDD}" type="pres">
      <dgm:prSet presAssocID="{B9C168A7-C19C-43DD-925A-ACEC46C7829F}" presName="spaceBetweenRectangles" presStyleCnt="0"/>
      <dgm:spPr/>
    </dgm:pt>
    <dgm:pt modelId="{7CB279D3-5894-4D0E-8518-9370C54A9BC3}" type="pres">
      <dgm:prSet presAssocID="{55DE086E-6847-4DC9-930F-F3C140C88214}" presName="parentLin" presStyleCnt="0"/>
      <dgm:spPr/>
    </dgm:pt>
    <dgm:pt modelId="{69694B18-745A-40D1-99F0-1FB9F0DD0909}" type="pres">
      <dgm:prSet presAssocID="{55DE086E-6847-4DC9-930F-F3C140C8821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9873064-4B14-4226-8EF8-3393A4F3646E}" type="pres">
      <dgm:prSet presAssocID="{55DE086E-6847-4DC9-930F-F3C140C88214}" presName="parentText" presStyleLbl="node1" presStyleIdx="1" presStyleCnt="3" custScaleX="142675" custScaleY="659061" custLinFactNeighborX="11417" custLinFactNeighborY="-19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D1D33-71A4-425A-B991-ABC042E2E13A}" type="pres">
      <dgm:prSet presAssocID="{55DE086E-6847-4DC9-930F-F3C140C88214}" presName="negativeSpace" presStyleCnt="0"/>
      <dgm:spPr/>
    </dgm:pt>
    <dgm:pt modelId="{1E9F7A2A-DE37-403C-A06D-580C07C1EDD3}" type="pres">
      <dgm:prSet presAssocID="{55DE086E-6847-4DC9-930F-F3C140C88214}" presName="childText" presStyleLbl="conFgAcc1" presStyleIdx="1" presStyleCnt="3">
        <dgm:presLayoutVars>
          <dgm:bulletEnabled val="1"/>
        </dgm:presLayoutVars>
      </dgm:prSet>
      <dgm:spPr/>
    </dgm:pt>
    <dgm:pt modelId="{BC998476-762C-40F3-BA10-2D7D5984DA75}" type="pres">
      <dgm:prSet presAssocID="{791135A8-C20D-4315-BB64-7487BDDEB0FF}" presName="spaceBetweenRectangles" presStyleCnt="0"/>
      <dgm:spPr/>
    </dgm:pt>
    <dgm:pt modelId="{F83AD418-484C-4412-A37A-C748380B810A}" type="pres">
      <dgm:prSet presAssocID="{46AF432C-B7B7-446B-8C12-ADE0DDC1A13B}" presName="parentLin" presStyleCnt="0"/>
      <dgm:spPr/>
    </dgm:pt>
    <dgm:pt modelId="{6A4305B5-8818-4B23-9BFB-3C374525A023}" type="pres">
      <dgm:prSet presAssocID="{46AF432C-B7B7-446B-8C12-ADE0DDC1A13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8734600-EA5F-4D63-84AA-4E77BB32E03A}" type="pres">
      <dgm:prSet presAssocID="{46AF432C-B7B7-446B-8C12-ADE0DDC1A13B}" presName="parentText" presStyleLbl="node1" presStyleIdx="2" presStyleCnt="3" custScaleX="136030" custScaleY="2162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F366A-AC91-4C33-9724-4E65FFEA618D}" type="pres">
      <dgm:prSet presAssocID="{46AF432C-B7B7-446B-8C12-ADE0DDC1A13B}" presName="negativeSpace" presStyleCnt="0"/>
      <dgm:spPr/>
    </dgm:pt>
    <dgm:pt modelId="{2C0ECD76-0986-4955-BCF7-7AA66D6C1463}" type="pres">
      <dgm:prSet presAssocID="{46AF432C-B7B7-446B-8C12-ADE0DDC1A13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72C5C97-A083-4690-96C1-2D51A7CA61E5}" srcId="{16E3545B-36B7-4BE4-9E0D-DAF9134042B2}" destId="{46AF432C-B7B7-446B-8C12-ADE0DDC1A13B}" srcOrd="2" destOrd="0" parTransId="{8E0E7614-4FBC-4CE9-9366-5D2883C966B8}" sibTransId="{FE58DD20-38B5-4533-9C2A-BABB57E803C4}"/>
    <dgm:cxn modelId="{21329EBD-C201-442D-9B47-02775DB7A8A3}" type="presOf" srcId="{55DE086E-6847-4DC9-930F-F3C140C88214}" destId="{59873064-4B14-4226-8EF8-3393A4F3646E}" srcOrd="1" destOrd="0" presId="urn:microsoft.com/office/officeart/2005/8/layout/list1"/>
    <dgm:cxn modelId="{DB16E0BD-FB86-457C-84CF-BBA588A15E6A}" type="presOf" srcId="{46AF432C-B7B7-446B-8C12-ADE0DDC1A13B}" destId="{88734600-EA5F-4D63-84AA-4E77BB32E03A}" srcOrd="1" destOrd="0" presId="urn:microsoft.com/office/officeart/2005/8/layout/list1"/>
    <dgm:cxn modelId="{C39148D4-B096-4613-9E9F-8C19078B30B5}" type="presOf" srcId="{9DE1DA9E-CAB5-4DC8-9670-5EEB5DDC1DC1}" destId="{381D113C-566A-4689-BB6E-986A65B913FA}" srcOrd="0" destOrd="0" presId="urn:microsoft.com/office/officeart/2005/8/layout/list1"/>
    <dgm:cxn modelId="{CD084BF9-CE95-4FE9-9AAA-935D313AB100}" type="presOf" srcId="{55DE086E-6847-4DC9-930F-F3C140C88214}" destId="{69694B18-745A-40D1-99F0-1FB9F0DD0909}" srcOrd="0" destOrd="0" presId="urn:microsoft.com/office/officeart/2005/8/layout/list1"/>
    <dgm:cxn modelId="{46CE2F51-367F-42DE-B852-20458A4DA2CD}" type="presOf" srcId="{46AF432C-B7B7-446B-8C12-ADE0DDC1A13B}" destId="{6A4305B5-8818-4B23-9BFB-3C374525A023}" srcOrd="0" destOrd="0" presId="urn:microsoft.com/office/officeart/2005/8/layout/list1"/>
    <dgm:cxn modelId="{2EE48BD3-B8C5-4371-B553-EAAE14520B71}" type="presOf" srcId="{9DE1DA9E-CAB5-4DC8-9670-5EEB5DDC1DC1}" destId="{395015F7-D6B7-458A-92DF-3F2F255CDDE9}" srcOrd="1" destOrd="0" presId="urn:microsoft.com/office/officeart/2005/8/layout/list1"/>
    <dgm:cxn modelId="{74665831-73A7-401C-B273-3B70A44318BD}" srcId="{16E3545B-36B7-4BE4-9E0D-DAF9134042B2}" destId="{55DE086E-6847-4DC9-930F-F3C140C88214}" srcOrd="1" destOrd="0" parTransId="{E2B3A054-663A-426E-9543-8D27F611D082}" sibTransId="{791135A8-C20D-4315-BB64-7487BDDEB0FF}"/>
    <dgm:cxn modelId="{92A4A794-3058-4310-A979-ADCD4248A23D}" type="presOf" srcId="{16E3545B-36B7-4BE4-9E0D-DAF9134042B2}" destId="{3D37CA9E-9647-4220-9D6A-0B81EC660343}" srcOrd="0" destOrd="0" presId="urn:microsoft.com/office/officeart/2005/8/layout/list1"/>
    <dgm:cxn modelId="{72154F0E-3416-4FE1-B184-5522B92AC365}" srcId="{16E3545B-36B7-4BE4-9E0D-DAF9134042B2}" destId="{9DE1DA9E-CAB5-4DC8-9670-5EEB5DDC1DC1}" srcOrd="0" destOrd="0" parTransId="{0FD56A0D-76C4-4266-AA80-25983F705EDC}" sibTransId="{B9C168A7-C19C-43DD-925A-ACEC46C7829F}"/>
    <dgm:cxn modelId="{AAE489EE-5737-48A9-8387-572125F27036}" type="presParOf" srcId="{3D37CA9E-9647-4220-9D6A-0B81EC660343}" destId="{2E58C462-7337-4027-947F-05AB4A0C1CAF}" srcOrd="0" destOrd="0" presId="urn:microsoft.com/office/officeart/2005/8/layout/list1"/>
    <dgm:cxn modelId="{A97592DB-7178-4ACE-B30E-7D0869BF754B}" type="presParOf" srcId="{2E58C462-7337-4027-947F-05AB4A0C1CAF}" destId="{381D113C-566A-4689-BB6E-986A65B913FA}" srcOrd="0" destOrd="0" presId="urn:microsoft.com/office/officeart/2005/8/layout/list1"/>
    <dgm:cxn modelId="{08AF2D6F-7DF3-45CF-9EA0-5A992FDF0E4D}" type="presParOf" srcId="{2E58C462-7337-4027-947F-05AB4A0C1CAF}" destId="{395015F7-D6B7-458A-92DF-3F2F255CDDE9}" srcOrd="1" destOrd="0" presId="urn:microsoft.com/office/officeart/2005/8/layout/list1"/>
    <dgm:cxn modelId="{50FFD4D4-AD38-4951-87E5-12912806B539}" type="presParOf" srcId="{3D37CA9E-9647-4220-9D6A-0B81EC660343}" destId="{FF0C1D46-68A1-45BF-A6D8-95379966632F}" srcOrd="1" destOrd="0" presId="urn:microsoft.com/office/officeart/2005/8/layout/list1"/>
    <dgm:cxn modelId="{A38A70BD-4399-4B54-8624-08F0DA41B750}" type="presParOf" srcId="{3D37CA9E-9647-4220-9D6A-0B81EC660343}" destId="{FC8CE16B-974A-4D03-8F00-EA37FA90DC9F}" srcOrd="2" destOrd="0" presId="urn:microsoft.com/office/officeart/2005/8/layout/list1"/>
    <dgm:cxn modelId="{186B2DC2-9321-418B-9BC6-871BCB87D700}" type="presParOf" srcId="{3D37CA9E-9647-4220-9D6A-0B81EC660343}" destId="{326CCEFC-E66B-4482-A471-EEF585C93DDD}" srcOrd="3" destOrd="0" presId="urn:microsoft.com/office/officeart/2005/8/layout/list1"/>
    <dgm:cxn modelId="{020BBDD6-B5F7-4765-909A-7D0D9F7931AC}" type="presParOf" srcId="{3D37CA9E-9647-4220-9D6A-0B81EC660343}" destId="{7CB279D3-5894-4D0E-8518-9370C54A9BC3}" srcOrd="4" destOrd="0" presId="urn:microsoft.com/office/officeart/2005/8/layout/list1"/>
    <dgm:cxn modelId="{FEE3C30B-98E1-4274-AC08-B4C51E2BCB00}" type="presParOf" srcId="{7CB279D3-5894-4D0E-8518-9370C54A9BC3}" destId="{69694B18-745A-40D1-99F0-1FB9F0DD0909}" srcOrd="0" destOrd="0" presId="urn:microsoft.com/office/officeart/2005/8/layout/list1"/>
    <dgm:cxn modelId="{B4FC8FD1-68CA-4E41-A262-40C6E3B5AA70}" type="presParOf" srcId="{7CB279D3-5894-4D0E-8518-9370C54A9BC3}" destId="{59873064-4B14-4226-8EF8-3393A4F3646E}" srcOrd="1" destOrd="0" presId="urn:microsoft.com/office/officeart/2005/8/layout/list1"/>
    <dgm:cxn modelId="{DA9E1F90-8473-4F5F-B154-3EFEB659B7E4}" type="presParOf" srcId="{3D37CA9E-9647-4220-9D6A-0B81EC660343}" destId="{844D1D33-71A4-425A-B991-ABC042E2E13A}" srcOrd="5" destOrd="0" presId="urn:microsoft.com/office/officeart/2005/8/layout/list1"/>
    <dgm:cxn modelId="{C5755CDE-3F72-4103-B196-901984C86DE4}" type="presParOf" srcId="{3D37CA9E-9647-4220-9D6A-0B81EC660343}" destId="{1E9F7A2A-DE37-403C-A06D-580C07C1EDD3}" srcOrd="6" destOrd="0" presId="urn:microsoft.com/office/officeart/2005/8/layout/list1"/>
    <dgm:cxn modelId="{8E6041C1-0FE8-4304-B1FD-75C777A0117D}" type="presParOf" srcId="{3D37CA9E-9647-4220-9D6A-0B81EC660343}" destId="{BC998476-762C-40F3-BA10-2D7D5984DA75}" srcOrd="7" destOrd="0" presId="urn:microsoft.com/office/officeart/2005/8/layout/list1"/>
    <dgm:cxn modelId="{EB2A28A6-3459-4CB1-8223-4277AAB06C12}" type="presParOf" srcId="{3D37CA9E-9647-4220-9D6A-0B81EC660343}" destId="{F83AD418-484C-4412-A37A-C748380B810A}" srcOrd="8" destOrd="0" presId="urn:microsoft.com/office/officeart/2005/8/layout/list1"/>
    <dgm:cxn modelId="{78AA9008-D72F-4077-BC13-104508DAF531}" type="presParOf" srcId="{F83AD418-484C-4412-A37A-C748380B810A}" destId="{6A4305B5-8818-4B23-9BFB-3C374525A023}" srcOrd="0" destOrd="0" presId="urn:microsoft.com/office/officeart/2005/8/layout/list1"/>
    <dgm:cxn modelId="{BCB02704-2A65-4F4A-A79F-DE1E02A29723}" type="presParOf" srcId="{F83AD418-484C-4412-A37A-C748380B810A}" destId="{88734600-EA5F-4D63-84AA-4E77BB32E03A}" srcOrd="1" destOrd="0" presId="urn:microsoft.com/office/officeart/2005/8/layout/list1"/>
    <dgm:cxn modelId="{66D97A3C-2648-49D3-B8BF-8E82698779DD}" type="presParOf" srcId="{3D37CA9E-9647-4220-9D6A-0B81EC660343}" destId="{06BF366A-AC91-4C33-9724-4E65FFEA618D}" srcOrd="9" destOrd="0" presId="urn:microsoft.com/office/officeart/2005/8/layout/list1"/>
    <dgm:cxn modelId="{F6886A67-FCA1-433F-A8D6-D8FD3A6E3CA1}" type="presParOf" srcId="{3D37CA9E-9647-4220-9D6A-0B81EC660343}" destId="{2C0ECD76-0986-4955-BCF7-7AA66D6C146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52A3EA-D159-45FE-B9E0-8A7892AE7E75}">
      <dsp:nvSpPr>
        <dsp:cNvPr id="0" name=""/>
        <dsp:cNvSpPr/>
      </dsp:nvSpPr>
      <dsp:spPr>
        <a:xfrm>
          <a:off x="0" y="209434"/>
          <a:ext cx="7416824" cy="12168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1.Разработать адаптированную образовательную программу дошкольного образования</a:t>
          </a:r>
          <a:endParaRPr lang="ru-RU" sz="2000" kern="1200" dirty="0"/>
        </a:p>
      </dsp:txBody>
      <dsp:txXfrm>
        <a:off x="0" y="209434"/>
        <a:ext cx="7416824" cy="1216800"/>
      </dsp:txXfrm>
    </dsp:sp>
    <dsp:sp modelId="{9A872557-4BDF-4056-9B87-288DAFD4FAFA}">
      <dsp:nvSpPr>
        <dsp:cNvPr id="0" name=""/>
        <dsp:cNvSpPr/>
      </dsp:nvSpPr>
      <dsp:spPr>
        <a:xfrm>
          <a:off x="0" y="1493800"/>
          <a:ext cx="741682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2. Создать предметно-пространственную среду в соответствии с ФГОС</a:t>
          </a:r>
        </a:p>
      </dsp:txBody>
      <dsp:txXfrm>
        <a:off x="0" y="1493800"/>
        <a:ext cx="7416824" cy="1076400"/>
      </dsp:txXfrm>
    </dsp:sp>
    <dsp:sp modelId="{A7E0DC0A-29D8-44A9-BA11-B8BAC8EEE763}">
      <dsp:nvSpPr>
        <dsp:cNvPr id="0" name=""/>
        <dsp:cNvSpPr/>
      </dsp:nvSpPr>
      <dsp:spPr>
        <a:xfrm>
          <a:off x="0" y="2592287"/>
          <a:ext cx="7416824" cy="12168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70000"/>
                <a:satMod val="15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-40000"/>
                <a:shade val="70000"/>
                <a:satMod val="14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4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3. Сформировать психолого-педагогическую компетентность коллектива</a:t>
          </a:r>
        </a:p>
      </dsp:txBody>
      <dsp:txXfrm>
        <a:off x="0" y="2592287"/>
        <a:ext cx="7416824" cy="1216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ED36F8-AF38-41A4-A5CC-F4EAF74AF5C6}">
      <dsp:nvSpPr>
        <dsp:cNvPr id="0" name=""/>
        <dsp:cNvSpPr/>
      </dsp:nvSpPr>
      <dsp:spPr>
        <a:xfrm>
          <a:off x="0" y="809389"/>
          <a:ext cx="734481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F9768-A179-466A-9C5E-0B99CDE61E85}">
      <dsp:nvSpPr>
        <dsp:cNvPr id="0" name=""/>
        <dsp:cNvSpPr/>
      </dsp:nvSpPr>
      <dsp:spPr>
        <a:xfrm>
          <a:off x="367240" y="95542"/>
          <a:ext cx="6761263" cy="964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Введены парциальные компоненты: Программа по сенсорному воспитанию, Программа с элементами системы М.Монтессори</a:t>
          </a:r>
          <a:endParaRPr lang="ru-RU" sz="1800" kern="1200" dirty="0"/>
        </a:p>
      </dsp:txBody>
      <dsp:txXfrm>
        <a:off x="367240" y="95542"/>
        <a:ext cx="6761263" cy="964767"/>
      </dsp:txXfrm>
    </dsp:sp>
    <dsp:sp modelId="{C3D4C0BD-8BFA-4A9B-9043-666080F1B422}">
      <dsp:nvSpPr>
        <dsp:cNvPr id="0" name=""/>
        <dsp:cNvSpPr/>
      </dsp:nvSpPr>
      <dsp:spPr>
        <a:xfrm>
          <a:off x="0" y="2053588"/>
          <a:ext cx="734481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43866-D224-45CA-8004-D9D619F97949}">
      <dsp:nvSpPr>
        <dsp:cNvPr id="0" name=""/>
        <dsp:cNvSpPr/>
      </dsp:nvSpPr>
      <dsp:spPr>
        <a:xfrm>
          <a:off x="418929" y="1354134"/>
          <a:ext cx="6674219" cy="974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Разработан коррекционный блок Программы</a:t>
          </a:r>
          <a:endParaRPr lang="ru-RU" sz="1800" kern="1200" dirty="0"/>
        </a:p>
      </dsp:txBody>
      <dsp:txXfrm>
        <a:off x="418929" y="1354134"/>
        <a:ext cx="6674219" cy="974919"/>
      </dsp:txXfrm>
    </dsp:sp>
    <dsp:sp modelId="{C041A37D-E635-4842-918F-36FF87120B01}">
      <dsp:nvSpPr>
        <dsp:cNvPr id="0" name=""/>
        <dsp:cNvSpPr/>
      </dsp:nvSpPr>
      <dsp:spPr>
        <a:xfrm>
          <a:off x="0" y="3499181"/>
          <a:ext cx="734481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645CE-5DE4-4D58-A1D3-DD5D56D4BD60}">
      <dsp:nvSpPr>
        <dsp:cNvPr id="0" name=""/>
        <dsp:cNvSpPr/>
      </dsp:nvSpPr>
      <dsp:spPr>
        <a:xfrm>
          <a:off x="349309" y="2573788"/>
          <a:ext cx="6993021" cy="1176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Отрегулирован механизм выстраивания индивидуального образовательного маршрута ребенка с ОВЗ</a:t>
          </a:r>
          <a:endParaRPr lang="ru-RU" sz="1800" kern="1200" dirty="0"/>
        </a:p>
      </dsp:txBody>
      <dsp:txXfrm>
        <a:off x="349309" y="2573788"/>
        <a:ext cx="6993021" cy="11763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8CE16B-974A-4D03-8F00-EA37FA90DC9F}">
      <dsp:nvSpPr>
        <dsp:cNvPr id="0" name=""/>
        <dsp:cNvSpPr/>
      </dsp:nvSpPr>
      <dsp:spPr>
        <a:xfrm>
          <a:off x="0" y="651387"/>
          <a:ext cx="813690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15F7-D6B7-458A-92DF-3F2F255CDDE9}">
      <dsp:nvSpPr>
        <dsp:cNvPr id="0" name=""/>
        <dsp:cNvSpPr/>
      </dsp:nvSpPr>
      <dsp:spPr>
        <a:xfrm>
          <a:off x="360039" y="0"/>
          <a:ext cx="7750679" cy="768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 </a:t>
          </a:r>
          <a:r>
            <a:rPr lang="ru-RU" sz="1800" b="1" kern="1200" dirty="0" smtClean="0"/>
            <a:t>этап</a:t>
          </a:r>
          <a:r>
            <a:rPr lang="ru-RU" sz="1800" kern="1200" dirty="0" smtClean="0"/>
            <a:t>: активное стимулирование мотивации педагогов. Курсы повышения квалификации в 2016 прошли 13 педагогов и специалистов</a:t>
          </a:r>
          <a:endParaRPr lang="ru-RU" sz="1800" kern="1200" dirty="0"/>
        </a:p>
      </dsp:txBody>
      <dsp:txXfrm>
        <a:off x="360039" y="0"/>
        <a:ext cx="7750679" cy="768690"/>
      </dsp:txXfrm>
    </dsp:sp>
    <dsp:sp modelId="{1E9F7A2A-DE37-403C-A06D-580C07C1EDD3}">
      <dsp:nvSpPr>
        <dsp:cNvPr id="0" name=""/>
        <dsp:cNvSpPr/>
      </dsp:nvSpPr>
      <dsp:spPr>
        <a:xfrm>
          <a:off x="0" y="3386519"/>
          <a:ext cx="813690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73064-4B14-4226-8EF8-3393A4F3646E}">
      <dsp:nvSpPr>
        <dsp:cNvPr id="0" name=""/>
        <dsp:cNvSpPr/>
      </dsp:nvSpPr>
      <dsp:spPr>
        <a:xfrm>
          <a:off x="391305" y="974680"/>
          <a:ext cx="7745598" cy="2529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 </a:t>
          </a:r>
          <a:r>
            <a:rPr lang="ru-RU" sz="1800" kern="1200" dirty="0" smtClean="0"/>
            <a:t>этап: работа по раскрытию перед педагогами новых возможностей самореализации;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мастер-класс по представлению и защите профессионального опыта : подготовка фото- и видеоматериалов для достижения личностных целей и целей учреждения в целом;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помощь в подготовке презентаций созданной методической продукции и творческих отчетов о результатах работы</a:t>
          </a:r>
          <a:br>
            <a:rPr lang="ru-RU" sz="1800" kern="1200" dirty="0" smtClean="0"/>
          </a:br>
          <a:endParaRPr lang="ru-RU" sz="1800" kern="1200" dirty="0" smtClean="0"/>
        </a:p>
      </dsp:txBody>
      <dsp:txXfrm>
        <a:off x="391305" y="974680"/>
        <a:ext cx="7745598" cy="2529212"/>
      </dsp:txXfrm>
    </dsp:sp>
    <dsp:sp modelId="{2C0ECD76-0986-4955-BCF7-7AA66D6C1463}">
      <dsp:nvSpPr>
        <dsp:cNvPr id="0" name=""/>
        <dsp:cNvSpPr/>
      </dsp:nvSpPr>
      <dsp:spPr>
        <a:xfrm>
          <a:off x="0" y="4422359"/>
          <a:ext cx="813690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34600-EA5F-4D63-84AA-4E77BB32E03A}">
      <dsp:nvSpPr>
        <dsp:cNvPr id="0" name=""/>
        <dsp:cNvSpPr/>
      </dsp:nvSpPr>
      <dsp:spPr>
        <a:xfrm>
          <a:off x="405653" y="3784319"/>
          <a:ext cx="7725342" cy="829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Проведение  трех тренингов по профессиональному выгоранию, направленных на гармонизацию взаимоотношений с коллегами</a:t>
          </a:r>
          <a:endParaRPr lang="ru-RU" sz="1800" kern="1200" dirty="0"/>
        </a:p>
      </dsp:txBody>
      <dsp:txXfrm>
        <a:off x="405653" y="3784319"/>
        <a:ext cx="7725342" cy="829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F6CB5-7EA3-4543-99B0-72DB9924917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7482-93A5-456F-AF74-600A2BE8A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47482-93A5-456F-AF74-600A2BE8AD6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B19C-D99D-4F4E-8E97-F85DDDE97898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738F-11CC-4129-A3B4-62E87005CF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B19C-D99D-4F4E-8E97-F85DDDE97898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738F-11CC-4129-A3B4-62E87005C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B19C-D99D-4F4E-8E97-F85DDDE97898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738F-11CC-4129-A3B4-62E87005C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B19C-D99D-4F4E-8E97-F85DDDE97898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738F-11CC-4129-A3B4-62E87005C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B19C-D99D-4F4E-8E97-F85DDDE97898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738F-11CC-4129-A3B4-62E87005CF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B19C-D99D-4F4E-8E97-F85DDDE97898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738F-11CC-4129-A3B4-62E87005C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B19C-D99D-4F4E-8E97-F85DDDE97898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738F-11CC-4129-A3B4-62E87005CF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B19C-D99D-4F4E-8E97-F85DDDE97898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738F-11CC-4129-A3B4-62E87005C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B19C-D99D-4F4E-8E97-F85DDDE97898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738F-11CC-4129-A3B4-62E87005C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B19C-D99D-4F4E-8E97-F85DDDE97898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738F-11CC-4129-A3B4-62E87005CF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B19C-D99D-4F4E-8E97-F85DDDE97898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738F-11CC-4129-A3B4-62E87005C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D7AB19C-D99D-4F4E-8E97-F85DDDE97898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213738F-11CC-4129-A3B4-62E87005C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o.ru/" TargetMode="External"/><Relationship Id="rId2" Type="http://schemas.openxmlformats.org/officeDocument/2006/relationships/hyperlink" Target="https://www.google.ru/url?sa=t&amp;rct=j&amp;q=&amp;esrc=s&amp;source=web&amp;cd=1&amp;cad=rja&amp;uact=8&amp;ved=0ahUKEwjMhtCUgvbXAhVCQZoKHZrhBOoQFggoMAA&amp;url=http://iroipk.ykt.ru/fgosdo/fgos_do.pdf&amp;usg=AOvVaw18VbUZl1-lEZPBlyArJFQ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sijCDSVSg3o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848600" cy="1454001"/>
          </a:xfrm>
        </p:spPr>
        <p:txBody>
          <a:bodyPr/>
          <a:lstStyle/>
          <a:p>
            <a:r>
              <a:rPr lang="ru-RU" sz="2000" cap="none" dirty="0" smtClean="0"/>
              <a:t>Смирнова  Елена  Евгеньевна</a:t>
            </a:r>
            <a:br>
              <a:rPr lang="ru-RU" sz="2000" cap="none" dirty="0" smtClean="0"/>
            </a:br>
            <a:r>
              <a:rPr lang="ru-RU" sz="2000" cap="none" dirty="0" smtClean="0"/>
              <a:t>Старший воспитатель ГКУЗ НО «Дзержинский специализированный дом ребенка №2»</a:t>
            </a:r>
            <a:endParaRPr lang="ru-RU" sz="2000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375" y="2636912"/>
            <a:ext cx="5972190" cy="331236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Образование высшее:</a:t>
            </a:r>
            <a:r>
              <a:rPr lang="ru-RU" sz="2000" dirty="0"/>
              <a:t>: </a:t>
            </a:r>
            <a:r>
              <a:rPr lang="ru-RU" sz="2000" dirty="0" smtClean="0"/>
              <a:t>ГОУ ВПО Нижегородский </a:t>
            </a:r>
            <a:r>
              <a:rPr lang="ru-RU" sz="2000" dirty="0"/>
              <a:t>государственный педагогический университет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Стаж педагогической работы 6 лет 11 месяцев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Повышение квалификации: АНМЦ «Развитие и коррекция, г. Москва</a:t>
            </a:r>
          </a:p>
          <a:p>
            <a:pPr algn="ctr"/>
            <a:r>
              <a:rPr lang="ru-RU" sz="2000" dirty="0" smtClean="0"/>
              <a:t> «Современные технологии психолого-педагогической реабилитации в домах ребенка, как основа профилактики детской инвалидности и социального сиротства ( с учетом требования ФГОС) от 24.08.2016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5718" y="2060848"/>
            <a:ext cx="2524754" cy="34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57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ебинар\AppData\Local\Microsoft\Windows\Temporary Internet Files\Content.Word\IMG_0019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777280"/>
            <a:ext cx="4320480" cy="32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Вебинар\AppData\Local\Microsoft\Windows\Temporary Internet Files\Content.Word\IMG_0021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16016" y="949981"/>
            <a:ext cx="4236482" cy="306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44007" y="450912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Укомплектованы мебелью и дидактическими пособиями центры активности детей: игры, творчества, книжного уголка, познавательного развития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649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3. Проект </a:t>
            </a:r>
            <a:r>
              <a:rPr lang="ru-RU" sz="2000" b="1" dirty="0">
                <a:solidFill>
                  <a:srgbClr val="FF0000"/>
                </a:solidFill>
              </a:rPr>
              <a:t>по формированию навыков профессиональной самореализации </a:t>
            </a:r>
            <a:r>
              <a:rPr lang="ru-RU" sz="2000" b="1" dirty="0" smtClean="0">
                <a:solidFill>
                  <a:srgbClr val="FF0000"/>
                </a:solidFill>
              </a:rPr>
              <a:t>педагогов позволил решить проблему недостаточной  психолого-педагогической компетентности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125775239"/>
              </p:ext>
            </p:extLst>
          </p:nvPr>
        </p:nvGraphicFramePr>
        <p:xfrm>
          <a:off x="755576" y="1700808"/>
          <a:ext cx="81369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809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9087"/>
            <a:ext cx="394418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G:\АТТЕСТАЦИЯ\старший воспитатель\IMG_01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63"/>
          <a:stretch/>
        </p:blipFill>
        <p:spPr bwMode="auto">
          <a:xfrm>
            <a:off x="4904853" y="729087"/>
            <a:ext cx="3775968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307064"/>
            <a:ext cx="812729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проекта </a:t>
            </a:r>
            <a:r>
              <a:rPr lang="ru-RU" dirty="0" smtClean="0">
                <a:solidFill>
                  <a:srgbClr val="FF0000"/>
                </a:solidFill>
              </a:rPr>
              <a:t>по формированию навыков профессиональной самореализации педагогов :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  <a:p>
            <a:pPr indent="355600">
              <a:buFont typeface="Wingdings" pitchFamily="2" charset="2"/>
              <a:buChar char="ü"/>
            </a:pPr>
            <a:r>
              <a:rPr lang="ru-RU" dirty="0" smtClean="0"/>
              <a:t> Все </a:t>
            </a:r>
            <a:r>
              <a:rPr lang="ru-RU" dirty="0" smtClean="0"/>
              <a:t>педагоги участвовали в конкурсе на лучшую презентацию группы.</a:t>
            </a:r>
          </a:p>
          <a:p>
            <a:pPr indent="4445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/>
              <a:t>Воспитатели и специалисты активно делятся с педагогическим сообществом своими методическими наработками, участвуют в конкурсах, имеют личный сайт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9712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АТТЕСТАЦИЯ\Жаткина Т.Ю\скриншот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31683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4" y="836712"/>
            <a:ext cx="288032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E:\АТТЕСТАЦИЯ\Овчинникова\Портфолио\маам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2"/>
            <a:ext cx="3744416" cy="2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60032" y="4149080"/>
            <a:ext cx="3717181" cy="22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928590"/>
            <a:ext cx="676875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Разработана Программа учреждения.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Получена лицензия на образовательную деятельность.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Сформирована </a:t>
            </a:r>
            <a:r>
              <a:rPr lang="ru-RU" dirty="0" err="1" smtClean="0"/>
              <a:t>предметно-простанственная</a:t>
            </a:r>
            <a:r>
              <a:rPr lang="ru-RU" dirty="0" smtClean="0"/>
              <a:t>  среда, отвечающая условиям ФГОС.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Представлены </a:t>
            </a:r>
            <a:r>
              <a:rPr lang="ru-RU" dirty="0" smtClean="0"/>
              <a:t>аттестационные материалы </a:t>
            </a:r>
            <a:r>
              <a:rPr lang="ru-RU" dirty="0" smtClean="0"/>
              <a:t>(12 человек) для </a:t>
            </a:r>
            <a:r>
              <a:rPr lang="ru-RU" dirty="0" smtClean="0"/>
              <a:t>установления категории в 2017 году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6 человек готовятся пройти курсы повышения квалификации и аттестацию на квалификационную категорию в 2018 году.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Выводы: мероприятия по внедрению ФГОС в доме ребенка можно считать успешными.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054470"/>
            <a:ext cx="698477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Используемые для работы материалы: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u="sng" dirty="0">
                <a:hlinkClick r:id="rId2"/>
              </a:rPr>
              <a:t>ФГОС дошкольного образования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http://www.firo.ru</a:t>
            </a:r>
            <a:r>
              <a:rPr lang="ru-RU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Материалы </a:t>
            </a:r>
            <a:r>
              <a:rPr lang="ru-RU" dirty="0" err="1" smtClean="0"/>
              <a:t>вебинара</a:t>
            </a:r>
            <a:r>
              <a:rPr lang="ru-RU" dirty="0" smtClean="0"/>
              <a:t> </a:t>
            </a:r>
            <a:r>
              <a:rPr lang="ru-RU" dirty="0"/>
              <a:t>«Развивающая предметно-пространственная среда как важнейшее условие реализации ФГОС ДО</a:t>
            </a:r>
            <a:r>
              <a:rPr lang="ru-RU" dirty="0" smtClean="0"/>
              <a:t>» </a:t>
            </a:r>
            <a:r>
              <a:rPr lang="en-US" dirty="0" smtClean="0">
                <a:hlinkClick r:id="rId4"/>
              </a:rPr>
              <a:t>https://www.youtube.com/watch?v=sijCDSVSg3o</a:t>
            </a:r>
            <a:r>
              <a:rPr lang="ru-RU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Материалы </a:t>
            </a:r>
            <a:r>
              <a:rPr lang="ru-RU" dirty="0" err="1" smtClean="0"/>
              <a:t>вебинара</a:t>
            </a:r>
            <a:r>
              <a:rPr lang="ru-RU" dirty="0" smtClean="0"/>
              <a:t> «Документационное обеспечение коррекционно-педагогической деятельности в образовательной организации (в соответствии с </a:t>
            </a:r>
            <a:r>
              <a:rPr lang="ru-RU" dirty="0" err="1" smtClean="0"/>
              <a:t>ФГОСами</a:t>
            </a:r>
            <a:r>
              <a:rPr lang="ru-RU" dirty="0" smtClean="0"/>
              <a:t> дошкольного образования</a:t>
            </a:r>
            <a:r>
              <a:rPr lang="ru-RU" dirty="0" smtClean="0"/>
              <a:t>)». Ведущая: Наталья </a:t>
            </a:r>
            <a:r>
              <a:rPr lang="ru-RU" dirty="0" smtClean="0"/>
              <a:t>Викторовна </a:t>
            </a:r>
            <a:r>
              <a:rPr lang="ru-RU" dirty="0" err="1" smtClean="0"/>
              <a:t>Микляева</a:t>
            </a:r>
            <a:r>
              <a:rPr lang="ru-RU" smtClean="0"/>
              <a:t>.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447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49289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11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dirty="0" smtClean="0"/>
              <a:t>Условия Реализации Федеральных государственных образовательных стандартов в специализированном учреждении для детей-сирот и детей, лишенных родительского попечения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4390256" cy="2228056"/>
          </a:xfrm>
        </p:spPr>
        <p:txBody>
          <a:bodyPr>
            <a:normAutofit/>
          </a:bodyPr>
          <a:lstStyle/>
          <a:p>
            <a:r>
              <a:rPr lang="ru-RU" dirty="0" smtClean="0"/>
              <a:t>ГКУЗ НО «Дзержинский специализированный дом ребенка №2»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0058" y="3717032"/>
            <a:ext cx="3679957" cy="275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7330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8072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Цель работы – создать условия и внедрить ФГОС ДО в образовательный процесс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971600" y="2420888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184482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Задачи работы: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7707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 smtClean="0"/>
              <a:t>В  январе 2017 года Домом ребенка №2 г. Дзержинска была получена Лицензия на осуществление образовательной деятельности.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/>
              <a:t>Переход на ФГОС  ДО учреждением начался в 2015 году. </a:t>
            </a:r>
            <a:br>
              <a:rPr lang="ru-RU" dirty="0" smtClean="0"/>
            </a:br>
            <a:r>
              <a:rPr lang="ru-RU" dirty="0" smtClean="0"/>
              <a:t>Старшим воспитателем были проанализированы: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 опыт внедрения ФГОС ДО,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 программы, соответствующие стандартам и рекомендованные ФИРО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готовность Дома ребенка  к реализации ФГОС ДО.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917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0542772"/>
              </p:ext>
            </p:extLst>
          </p:nvPr>
        </p:nvGraphicFramePr>
        <p:xfrm>
          <a:off x="539552" y="1556792"/>
          <a:ext cx="8352928" cy="481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8798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Условия,</a:t>
                      </a:r>
                      <a:r>
                        <a:rPr lang="ru-RU" sz="1600" baseline="0" dirty="0" smtClean="0"/>
                        <a:t> позволяющие реализовывать  Программу,  соответствующую ФГОС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Проблемы,</a:t>
                      </a:r>
                      <a:r>
                        <a:rPr lang="ru-RU" sz="1600" baseline="0" dirty="0" smtClean="0"/>
                        <a:t> требующие решения для дальнейшей реализации</a:t>
                      </a:r>
                      <a:endParaRPr lang="ru-RU" sz="1600" dirty="0"/>
                    </a:p>
                  </a:txBody>
                  <a:tcPr/>
                </a:tc>
              </a:tr>
              <a:tr h="123279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Кадровое обеспечение -  </a:t>
                      </a:r>
                      <a:r>
                        <a:rPr lang="ru-RU" sz="1600" dirty="0" smtClean="0"/>
                        <a:t>опытный педагогический персонал, наличие специалистов в области психологии и коррекционной педагогики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Отсутствие Программы учреждения, которая бы объединила накопленный педагогический опыт , систематизировала процесс обучения и воспитания</a:t>
                      </a:r>
                      <a:endParaRPr lang="ru-RU" sz="1600" dirty="0"/>
                    </a:p>
                  </a:txBody>
                  <a:tcPr/>
                </a:tc>
              </a:tr>
              <a:tr h="103814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Материально-техническое </a:t>
                      </a:r>
                      <a:r>
                        <a:rPr lang="ru-RU" sz="1600" dirty="0" smtClean="0"/>
                        <a:t>обеспечение соответствовало требованиям  ФГОС  к</a:t>
                      </a:r>
                      <a:r>
                        <a:rPr lang="ru-RU" sz="1600" baseline="0" dirty="0" smtClean="0"/>
                        <a:t> развивающей предметно-пространственной среде ДОУ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Отсутствие  методической поддержки, потеря педагогического</a:t>
                      </a:r>
                      <a:r>
                        <a:rPr lang="ru-RU" sz="1600" baseline="0" dirty="0" smtClean="0"/>
                        <a:t> сообщества, утрата статуса педагогического работника.</a:t>
                      </a:r>
                      <a:endParaRPr lang="ru-RU" sz="1600" dirty="0"/>
                    </a:p>
                  </a:txBody>
                  <a:tcPr/>
                </a:tc>
              </a:tr>
              <a:tr h="138575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Психолого-педагогические условия </a:t>
                      </a:r>
                      <a:r>
                        <a:rPr lang="ru-RU" sz="1600" dirty="0" smtClean="0"/>
                        <a:t>близки к семейным условиям</a:t>
                      </a:r>
                      <a:r>
                        <a:rPr lang="ru-RU" sz="1600" baseline="0" dirty="0" smtClean="0"/>
                        <a:t> воспитания ребенка, учет возрастных и индивидуальных особенностей детей.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Контингент детей.</a:t>
                      </a:r>
                    </a:p>
                    <a:p>
                      <a:r>
                        <a:rPr lang="ru-RU" sz="1600" dirty="0" smtClean="0"/>
                        <a:t>Дети с ОВЗ, с ЗПР, дети со сложным дефектом, дети раннего возраста.</a:t>
                      </a:r>
                    </a:p>
                    <a:p>
                      <a:r>
                        <a:rPr lang="ru-RU" sz="1600" dirty="0" smtClean="0"/>
                        <a:t>Кратковременность</a:t>
                      </a:r>
                      <a:r>
                        <a:rPr lang="ru-RU" sz="1600" baseline="0" dirty="0" smtClean="0"/>
                        <a:t> пребывания воспитанников в учреждении- уход в семью, переход в другие учреждения .</a:t>
                      </a:r>
                      <a:endParaRPr lang="ru-RU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83671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Анализ условий  для реализации ФГОС в Доме ребенка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808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8073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Потребность в подготовке, переподготовке и повышении квалификации специалистов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00807"/>
            <a:ext cx="741682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Эффективность выполнения образовательными организациями требований ФГОС зависит, главным образом, от профессионально- педагогической компетентности преподавательского состава. 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В ходе анализа были определены следующие проблемы: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низкий уровень притязаний и, как следствие, преждевременное ощущение полной самореализации;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приобретение чувства стабильности и спокойствия, что ведет к снижению мотивации деятельности (может, но не хочет);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отсутствие перспектив в изменении социально-профессионального статуса;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 отсутствие возможности получения желаемой категории.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340768"/>
            <a:ext cx="784887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Программа </a:t>
            </a:r>
            <a:r>
              <a:rPr lang="ru-RU" u="sng" dirty="0"/>
              <a:t>Образовательная программа дошкольного образования </a:t>
            </a:r>
            <a:r>
              <a:rPr lang="ru-RU" b="1" u="sng" dirty="0">
                <a:solidFill>
                  <a:srgbClr val="FF0000"/>
                </a:solidFill>
              </a:rPr>
              <a:t>«От рождения до школы</a:t>
            </a:r>
            <a:r>
              <a:rPr lang="ru-RU" b="1" u="sng" dirty="0" smtClean="0">
                <a:solidFill>
                  <a:srgbClr val="FF0000"/>
                </a:solidFill>
              </a:rPr>
              <a:t>»  </a:t>
            </a:r>
            <a:r>
              <a:rPr lang="ru-RU" u="sng" dirty="0"/>
              <a:t>под редакцией Н.Е. </a:t>
            </a:r>
            <a:r>
              <a:rPr lang="ru-RU" u="sng" dirty="0" err="1"/>
              <a:t>Вераксы</a:t>
            </a:r>
            <a:r>
              <a:rPr lang="ru-RU" u="sng" dirty="0"/>
              <a:t>, </a:t>
            </a:r>
          </a:p>
          <a:p>
            <a:pPr algn="just">
              <a:lnSpc>
                <a:spcPct val="150000"/>
              </a:lnSpc>
            </a:pPr>
            <a:r>
              <a:rPr lang="ru-RU" u="sng" dirty="0"/>
              <a:t>Т.С. Комаровой, М.А. В</a:t>
            </a:r>
            <a:r>
              <a:rPr lang="ru-RU" u="sng" dirty="0" smtClean="0"/>
              <a:t>асильевой </a:t>
            </a:r>
            <a:r>
              <a:rPr lang="ru-RU" dirty="0" smtClean="0"/>
              <a:t>была выбрана основной образовательной программой Дома ребенка.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преимуществам программы «От рождения до школы», безусловно, следует отнести то, что она охватывает все возрастные периоды физического и психического развития детей (с младенческого возраста).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866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8072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Разработана Адаптированная общеобразовательная программа дошкольного образования.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 2016 году  старшим воспитателем была создана проектная группа: ст. воспитатель, учителя-дефектологи, педагог-психолог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87691422"/>
              </p:ext>
            </p:extLst>
          </p:nvPr>
        </p:nvGraphicFramePr>
        <p:xfrm>
          <a:off x="971600" y="2276873"/>
          <a:ext cx="7344816" cy="4023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47667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Основные мероприятия по </a:t>
            </a:r>
            <a:r>
              <a:rPr lang="ru-RU" sz="2400" b="1" dirty="0" smtClean="0">
                <a:solidFill>
                  <a:srgbClr val="FF0000"/>
                </a:solidFill>
              </a:rPr>
              <a:t>внедрению  ФГОС: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52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ебинар\AppData\Local\Microsoft\Windows\Temporary Internet Files\Content.Word\IMG_0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938270" cy="294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Вебинар\Downloads\DSC0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747135" cy="281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472514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целью обеспечения методической поддержки педагогов был закуплен полный  комплект методической литературы по Программе для каждой группы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69269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Создана предметно-пространственная среда в</a:t>
            </a:r>
            <a:br>
              <a:rPr lang="ru-RU" b="1" dirty="0" smtClean="0"/>
            </a:br>
            <a:r>
              <a:rPr lang="ru-RU" b="1" dirty="0" smtClean="0"/>
              <a:t> соответствии с ФГОС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1054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535</TotalTime>
  <Words>627</Words>
  <Application>Microsoft Office PowerPoint</Application>
  <PresentationFormat>Экран (4:3)</PresentationFormat>
  <Paragraphs>68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Ясность</vt:lpstr>
      <vt:lpstr>Смирнова  Елена  Евгеньевна Старший воспитатель ГКУЗ НО «Дзержинский специализированный дом ребенка №2»</vt:lpstr>
      <vt:lpstr>Условия Реализации Федеральных государственных образовательных стандартов в специализированном учреждении для детей-сирот и детей, лишенных родительского попечения</vt:lpstr>
      <vt:lpstr>Слайд 3</vt:lpstr>
      <vt:lpstr>Слайд 4</vt:lpstr>
      <vt:lpstr>Слайд 5</vt:lpstr>
      <vt:lpstr>Потребность в подготовке, переподготовке и повышении квалификации специалистов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Смирнова  Елена  Евгеньевна Старший воспитатель ГКУЗ НО «Дзержинский специализированный дом ребенка №2»</dc:title>
  <dc:creator>Смирнова Дарья</dc:creator>
  <cp:lastModifiedBy>Вебинар</cp:lastModifiedBy>
  <cp:revision>48</cp:revision>
  <dcterms:created xsi:type="dcterms:W3CDTF">2017-12-06T17:40:27Z</dcterms:created>
  <dcterms:modified xsi:type="dcterms:W3CDTF">2017-12-13T07:49:45Z</dcterms:modified>
</cp:coreProperties>
</file>