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sldIdLst>
    <p:sldId id="256" r:id="rId2"/>
    <p:sldId id="260" r:id="rId3"/>
    <p:sldId id="257" r:id="rId4"/>
    <p:sldId id="261" r:id="rId5"/>
    <p:sldId id="264" r:id="rId6"/>
    <p:sldId id="265" r:id="rId7"/>
    <p:sldId id="266" r:id="rId8"/>
    <p:sldId id="277" r:id="rId9"/>
    <p:sldId id="268" r:id="rId10"/>
    <p:sldId id="269" r:id="rId11"/>
    <p:sldId id="270" r:id="rId12"/>
    <p:sldId id="276" r:id="rId13"/>
    <p:sldId id="273" r:id="rId14"/>
    <p:sldId id="274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AA16AE"/>
    <a:srgbClr val="3366FF"/>
    <a:srgbClr val="B50F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34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2;&#1086;&#1085;&#1080;&#1090;&#1086;&#1088;&#1080;&#1085;&#1075;%20&#1089;%20&#1076;&#1080;&#1072;&#1075;&#108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Сенсорика. Группа "Звездочки"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Звездочка!$A$2:$H$2</c:f>
              <c:strCache>
                <c:ptCount val="1"/>
                <c:pt idx="0">
                  <c:v>Виноградов Артем Станиславович 04.10.2011 22.05.2014 19.09.2015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Звездочка!$I$2:$P$2</c:f>
              <c:numCache>
                <c:formatCode>General</c:formatCode>
                <c:ptCount val="8"/>
                <c:pt idx="5">
                  <c:v>15</c:v>
                </c:pt>
                <c:pt idx="6">
                  <c:v>36</c:v>
                </c:pt>
              </c:numCache>
            </c:numRef>
          </c:val>
        </c:ser>
        <c:ser>
          <c:idx val="1"/>
          <c:order val="1"/>
          <c:tx>
            <c:strRef>
              <c:f>Звездочка!$A$3:$H$3</c:f>
              <c:strCache>
                <c:ptCount val="1"/>
                <c:pt idx="0">
                  <c:v>Рязанов Глеб Николаевич 13.11.2013 30.07.2014 23.12.2016 Колокольчики Кругляк С.А.ё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Звездочка!$I$3:$P$3</c:f>
              <c:numCache>
                <c:formatCode>General</c:formatCode>
                <c:ptCount val="8"/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15</c:v>
                </c:pt>
                <c:pt idx="5">
                  <c:v>14</c:v>
                </c:pt>
                <c:pt idx="6">
                  <c:v>15</c:v>
                </c:pt>
              </c:numCache>
            </c:numRef>
          </c:val>
        </c:ser>
        <c:ser>
          <c:idx val="2"/>
          <c:order val="2"/>
          <c:tx>
            <c:strRef>
              <c:f>Звездочка!$A$4:$H$4</c:f>
              <c:strCache>
                <c:ptCount val="1"/>
                <c:pt idx="0">
                  <c:v>Ильин Филипп Сергеевич 13.05.2014 06.05.2015 06.07.2016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Звездочка!$I$4:$P$4</c:f>
              <c:numCache>
                <c:formatCode>General</c:formatCode>
                <c:ptCount val="8"/>
                <c:pt idx="1">
                  <c:v>6</c:v>
                </c:pt>
                <c:pt idx="2">
                  <c:v>10</c:v>
                </c:pt>
                <c:pt idx="3">
                  <c:v>15</c:v>
                </c:pt>
              </c:numCache>
            </c:numRef>
          </c:val>
        </c:ser>
        <c:ser>
          <c:idx val="3"/>
          <c:order val="3"/>
          <c:tx>
            <c:strRef>
              <c:f>Звездочка!$A$5:$H$5</c:f>
              <c:strCache>
                <c:ptCount val="1"/>
                <c:pt idx="0">
                  <c:v>Князев Александр Александрович 23.01.2012 13.11.2014 29.01.2016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Звездочка!$I$5:$P$5</c:f>
              <c:numCache>
                <c:formatCode>General</c:formatCode>
                <c:ptCount val="8"/>
                <c:pt idx="5">
                  <c:v>21</c:v>
                </c:pt>
                <c:pt idx="6">
                  <c:v>30</c:v>
                </c:pt>
              </c:numCache>
            </c:numRef>
          </c:val>
        </c:ser>
        <c:ser>
          <c:idx val="4"/>
          <c:order val="4"/>
          <c:tx>
            <c:strRef>
              <c:f>Звездочка!$A$6:$H$6</c:f>
              <c:strCache>
                <c:ptCount val="1"/>
                <c:pt idx="0">
                  <c:v>Князев Вадим Александрович 14.09.2013 13.11.2014 29.01.2016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Звездочка!$I$6:$P$6</c:f>
              <c:numCache>
                <c:formatCode>General</c:formatCode>
                <c:ptCount val="8"/>
                <c:pt idx="2">
                  <c:v>15</c:v>
                </c:pt>
                <c:pt idx="3">
                  <c:v>15</c:v>
                </c:pt>
                <c:pt idx="4">
                  <c:v>19</c:v>
                </c:pt>
              </c:numCache>
            </c:numRef>
          </c:val>
        </c:ser>
        <c:ser>
          <c:idx val="5"/>
          <c:order val="5"/>
          <c:tx>
            <c:strRef>
              <c:f>Звездочка!$A$7:$H$7</c:f>
              <c:strCache>
                <c:ptCount val="1"/>
                <c:pt idx="0">
                  <c:v>Бурдоноа Артем Николаевич 23.11.2013 29.04.2015 08.07.2016 Вишенка Алтынбаева А.А.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Звездочка!$I$7:$P$7</c:f>
              <c:numCache>
                <c:formatCode>General</c:formatCode>
                <c:ptCount val="8"/>
                <c:pt idx="2">
                  <c:v>12</c:v>
                </c:pt>
              </c:numCache>
            </c:numRef>
          </c:val>
        </c:ser>
        <c:ser>
          <c:idx val="6"/>
          <c:order val="6"/>
          <c:tx>
            <c:strRef>
              <c:f>Звездочка!$A$8:$H$8</c:f>
              <c:strCache>
                <c:ptCount val="1"/>
                <c:pt idx="0">
                  <c:v>Швыркаев Дмитрий Алексеевич 08.06.2014 09.07.2015 Гномики Кругляк С.А.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Звездочка!$I$8:$P$8</c:f>
              <c:numCache>
                <c:formatCode>General</c:formatCode>
                <c:ptCount val="8"/>
                <c:pt idx="2">
                  <c:v>11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</c:numCache>
            </c:numRef>
          </c:val>
        </c:ser>
        <c:ser>
          <c:idx val="7"/>
          <c:order val="7"/>
          <c:tx>
            <c:strRef>
              <c:f>Звездочка!$A$9:$H$9</c:f>
              <c:strCache>
                <c:ptCount val="1"/>
                <c:pt idx="0">
                  <c:v>Вдовина  Карина Викторовна 25.07.2014 13.03.2015 Зайчики Алтынбаева О.А.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Звездочка!$I$9:$P$9</c:f>
              <c:numCache>
                <c:formatCode>General</c:formatCode>
                <c:ptCount val="8"/>
                <c:pt idx="1">
                  <c:v>11</c:v>
                </c:pt>
                <c:pt idx="2">
                  <c:v>18</c:v>
                </c:pt>
                <c:pt idx="3">
                  <c:v>18</c:v>
                </c:pt>
                <c:pt idx="4">
                  <c:v>24</c:v>
                </c:pt>
                <c:pt idx="5">
                  <c:v>30</c:v>
                </c:pt>
              </c:numCache>
            </c:numRef>
          </c:val>
        </c:ser>
        <c:ser>
          <c:idx val="8"/>
          <c:order val="8"/>
          <c:tx>
            <c:strRef>
              <c:f>Звездочка!$A$10:$H$10</c:f>
              <c:strCache>
                <c:ptCount val="1"/>
                <c:pt idx="0">
                  <c:v>Антонов Дмитрий Даниилович  05.02.2015 26.09.2016 18.08.2017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Звездочка!$I$10:$P$10</c:f>
              <c:numCache>
                <c:formatCode>General</c:formatCode>
                <c:ptCount val="8"/>
                <c:pt idx="3">
                  <c:v>15</c:v>
                </c:pt>
                <c:pt idx="4">
                  <c:v>18</c:v>
                </c:pt>
              </c:numCache>
            </c:numRef>
          </c:val>
        </c:ser>
        <c:ser>
          <c:idx val="9"/>
          <c:order val="9"/>
          <c:tx>
            <c:strRef>
              <c:f>Звездочка!$A$11:$H$11</c:f>
              <c:strCache>
                <c:ptCount val="1"/>
                <c:pt idx="0">
                  <c:v>Высоцкий Михаил Сергеевич 29.04.2014 23.06.2016 19.05.2017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Звездочка!$I$11:$P$11</c:f>
              <c:numCache>
                <c:formatCode>General</c:formatCode>
                <c:ptCount val="8"/>
                <c:pt idx="4">
                  <c:v>12</c:v>
                </c:pt>
                <c:pt idx="5">
                  <c:v>24</c:v>
                </c:pt>
              </c:numCache>
            </c:numRef>
          </c:val>
        </c:ser>
        <c:ser>
          <c:idx val="10"/>
          <c:order val="10"/>
          <c:tx>
            <c:strRef>
              <c:f>Звездочка!$A$12:$H$12</c:f>
              <c:strCache>
                <c:ptCount val="1"/>
                <c:pt idx="0">
                  <c:v>Высоцкий Семен Сергеевич 09.07.2015 10.06.2016 19.05.2017 Звездочки Кругляк С.А. Звездочки Кругляк С.А.</c:v>
                </c:pt>
              </c:strCache>
            </c:strRef>
          </c:tx>
          <c:cat>
            <c:strRef>
              <c:f>Звездочка!$I$1:$P$1</c:f>
              <c:strCache>
                <c:ptCount val="8"/>
                <c:pt idx="0">
                  <c:v> 6 мес.</c:v>
                </c:pt>
                <c:pt idx="1">
                  <c:v> 1 год</c:v>
                </c:pt>
                <c:pt idx="2">
                  <c:v>1,6</c:v>
                </c:pt>
                <c:pt idx="3">
                  <c:v> 2 г</c:v>
                </c:pt>
                <c:pt idx="4">
                  <c:v> 2.6</c:v>
                </c:pt>
                <c:pt idx="5">
                  <c:v> 3г</c:v>
                </c:pt>
                <c:pt idx="6">
                  <c:v>3,6</c:v>
                </c:pt>
                <c:pt idx="7">
                  <c:v>4</c:v>
                </c:pt>
              </c:strCache>
            </c:strRef>
          </c:cat>
          <c:val>
            <c:numRef>
              <c:f>Звездочка!$I$12:$P$12</c:f>
              <c:numCache>
                <c:formatCode>General</c:formatCode>
                <c:ptCount val="8"/>
                <c:pt idx="1">
                  <c:v>8</c:v>
                </c:pt>
                <c:pt idx="2">
                  <c:v>12</c:v>
                </c:pt>
              </c:numCache>
            </c:numRef>
          </c:val>
        </c:ser>
        <c:dropLines/>
        <c:marker val="1"/>
        <c:axId val="139046912"/>
        <c:axId val="139048832"/>
      </c:lineChart>
      <c:catAx>
        <c:axId val="1390469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Эпикризные сроки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39048832"/>
        <c:crosses val="autoZero"/>
        <c:auto val="1"/>
        <c:lblAlgn val="ctr"/>
        <c:lblOffset val="100"/>
      </c:catAx>
      <c:valAx>
        <c:axId val="1390488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Возраст в месяцах</a:t>
                </a:r>
              </a:p>
            </c:rich>
          </c:tx>
          <c:layout/>
        </c:title>
        <c:numFmt formatCode="General" sourceLinked="1"/>
        <c:tickLblPos val="nextTo"/>
        <c:crossAx val="139046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399747157025634"/>
          <c:y val="1.9570667106808933E-2"/>
          <c:w val="0.33715731924228876"/>
          <c:h val="0.97812130450401513"/>
        </c:manualLayout>
      </c:layout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815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45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8153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8372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1658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2499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8057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7729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321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69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780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970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329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786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975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95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311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9000"/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11/19/2017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4674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39091"/>
            <a:ext cx="4571999" cy="2156333"/>
          </a:xfrm>
        </p:spPr>
        <p:txBody>
          <a:bodyPr/>
          <a:lstStyle/>
          <a:p>
            <a:pPr algn="ctr"/>
            <a:r>
              <a:rPr lang="ru-RU" sz="2400" b="1" dirty="0" smtClean="0"/>
              <a:t>воспитатель ГКУЗНО </a:t>
            </a:r>
            <a:r>
              <a:rPr lang="ru-RU" sz="2400" b="1" dirty="0"/>
              <a:t>«</a:t>
            </a:r>
            <a:r>
              <a:rPr lang="ru-RU" sz="2400" b="1" dirty="0" smtClean="0"/>
              <a:t>Дзержинский специализированный дом ребенка №2»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3200" b="1" dirty="0" smtClean="0"/>
              <a:t>Анисимова </a:t>
            </a:r>
            <a:br>
              <a:rPr lang="ru-RU" sz="3200" b="1" dirty="0" smtClean="0"/>
            </a:br>
            <a:r>
              <a:rPr lang="ru-RU" sz="3200" b="1" dirty="0" smtClean="0"/>
              <a:t>Ольга</a:t>
            </a:r>
            <a:br>
              <a:rPr lang="ru-RU" sz="3200" b="1" dirty="0" smtClean="0"/>
            </a:br>
            <a:r>
              <a:rPr lang="ru-RU" sz="3200" b="1" dirty="0" smtClean="0"/>
              <a:t>Юрьевна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509" y="3131127"/>
            <a:ext cx="8541035" cy="3726873"/>
          </a:xfrm>
        </p:spPr>
        <p:txBody>
          <a:bodyPr>
            <a:normAutofit lnSpcReduction="10000"/>
          </a:bodyPr>
          <a:lstStyle/>
          <a:p>
            <a:r>
              <a:rPr lang="ru-RU" b="1" i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Дата рождения</a:t>
            </a:r>
            <a:r>
              <a:rPr lang="ru-RU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ru-RU" b="1" u="sng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31.12.1966г</a:t>
            </a:r>
            <a:r>
              <a:rPr lang="ru-RU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r>
              <a:rPr lang="ru-RU" b="1" i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Образование:</a:t>
            </a:r>
            <a:r>
              <a:rPr lang="ru-RU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u="sng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Дзержинское педагогическое училище. 1995г.</a:t>
            </a:r>
            <a:endParaRPr lang="ru-RU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b="1" i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Стаж работы</a:t>
            </a:r>
            <a:r>
              <a:rPr lang="ru-RU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ru-RU" b="1" u="sng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33 года</a:t>
            </a:r>
            <a:endParaRPr lang="ru-RU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b="1" i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Стаж работы в данном учреждении</a:t>
            </a:r>
            <a:r>
              <a:rPr lang="ru-RU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ru-RU" b="1" u="sng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 </a:t>
            </a:r>
            <a:r>
              <a:rPr lang="ru-RU" b="1" u="sng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21.08.2004г</a:t>
            </a:r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r>
              <a:rPr lang="ru-RU" b="1" i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Квалификация</a:t>
            </a:r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ru-RU" b="1" u="sng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соответствие занимаемой должности</a:t>
            </a:r>
            <a:endParaRPr lang="ru-RU" b="1" cap="none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b="1" i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Курсы</a:t>
            </a:r>
            <a:r>
              <a:rPr lang="ru-RU" b="1" i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  <a:r>
              <a:rPr lang="ru-RU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u="sng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Современные технологии психолого-педагогической реабилитации в домах ребенка как основа профилактики детской инвалидности и социального сиротства (с учетом требований  ФГОС) с 08.04.2016г. по 24.08.2016г., Аналитический научно-методический центр «Развитие и коррекция».</a:t>
            </a:r>
          </a:p>
          <a:p>
            <a:endParaRPr lang="ru-RU" sz="24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C:\Users\Юлия\Desktop\мама\R3JbebW8h2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219" y="170403"/>
            <a:ext cx="3218899" cy="336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031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123" y="0"/>
            <a:ext cx="7055380" cy="1234415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Деятельный аспект личного вклада</a:t>
            </a:r>
            <a:b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668" y="1365162"/>
            <a:ext cx="8613033" cy="108832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Методы работы с детьми</a:t>
            </a:r>
          </a:p>
          <a:p>
            <a:pPr lvl="0"/>
            <a:r>
              <a:rPr lang="ru-RU" sz="8000" dirty="0"/>
              <a:t>Сравнение – это дидактический метод, и одновременно мыслительная операция, посредством которых устанавливаются черты сходства и различия между предметами, объектами и явлениями</a:t>
            </a:r>
          </a:p>
          <a:p>
            <a:pPr lvl="0"/>
            <a:r>
              <a:rPr lang="ru-RU" sz="8000" dirty="0"/>
              <a:t>Обследование – специально организованное восприятие предмета (объекта) с целью использования его результатов в какой-либо практической деятельности. </a:t>
            </a:r>
          </a:p>
          <a:p>
            <a:endParaRPr lang="ru-RU" sz="8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1668" y="3675450"/>
            <a:ext cx="8342576" cy="263519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1200" dirty="0" smtClean="0"/>
              <a:t>   </a:t>
            </a:r>
            <a:r>
              <a:rPr lang="ru-RU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Алгоритм </a:t>
            </a:r>
            <a:r>
              <a:rPr lang="ru-RU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обследования предметов</a:t>
            </a:r>
            <a:endParaRPr lang="ru-RU" sz="9600" dirty="0"/>
          </a:p>
          <a:p>
            <a:pPr lvl="0"/>
            <a:r>
              <a:rPr lang="ru-RU" sz="7200" dirty="0"/>
              <a:t>Восприятие целостного облика предмета;</a:t>
            </a:r>
          </a:p>
          <a:p>
            <a:pPr lvl="0"/>
            <a:r>
              <a:rPr lang="ru-RU" sz="7200" dirty="0"/>
              <a:t>Мысленное деление на основные части и выделение их признаков (форма, величина, цвет и т.д.);</a:t>
            </a:r>
          </a:p>
          <a:p>
            <a:pPr lvl="0"/>
            <a:r>
              <a:rPr lang="ru-RU" sz="7200" dirty="0"/>
              <a:t>Пространственное соотнесение частей друг с другом (слева, справа, над, под, сверху, снизу и т.д.);</a:t>
            </a:r>
          </a:p>
          <a:p>
            <a:pPr lvl="0"/>
            <a:r>
              <a:rPr lang="ru-RU" sz="7200" dirty="0"/>
              <a:t>Вычленение мелких деталей, установление их пространственного расположения по отношению к основным частям;</a:t>
            </a:r>
          </a:p>
          <a:p>
            <a:pPr lvl="0"/>
            <a:r>
              <a:rPr lang="ru-RU" sz="7200" dirty="0"/>
              <a:t>Повторное целостное восприятие.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02098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096" y="104988"/>
            <a:ext cx="4411760" cy="706381"/>
          </a:xfrm>
        </p:spPr>
        <p:txBody>
          <a:bodyPr/>
          <a:lstStyle/>
          <a:p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Диапазон личного вклада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396" y="811369"/>
            <a:ext cx="7492052" cy="2807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Разработаны:</a:t>
            </a:r>
          </a:p>
          <a:p>
            <a:pPr marL="0" indent="0">
              <a:buNone/>
            </a:pPr>
            <a:r>
              <a:rPr lang="ru-RU" dirty="0"/>
              <a:t>1. Картотека дидактических игр по </a:t>
            </a:r>
            <a:r>
              <a:rPr lang="ru-RU" dirty="0" err="1"/>
              <a:t>сенсорике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2. Алгоритм по обучению детей обследованию предметов.</a:t>
            </a:r>
          </a:p>
          <a:p>
            <a:pPr marL="0" indent="0">
              <a:buNone/>
            </a:pPr>
            <a:r>
              <a:rPr lang="ru-RU" dirty="0"/>
              <a:t>3. Серия конспектов по сенсорному воспитанию.</a:t>
            </a:r>
          </a:p>
          <a:p>
            <a:pPr marL="0" indent="0">
              <a:buNone/>
            </a:pPr>
            <a:r>
              <a:rPr lang="ru-RU" dirty="0"/>
              <a:t>4. Дидактические игры.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165" y="3087832"/>
            <a:ext cx="6136024" cy="34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785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98438"/>
            <a:ext cx="7055380" cy="1028352"/>
          </a:xfrm>
        </p:spPr>
        <p:txBody>
          <a:bodyPr/>
          <a:lstStyle/>
          <a:p>
            <a:pPr algn="ctr"/>
            <a:r>
              <a:rPr lang="ru-RU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Результаты профессиональной педагогической деятельности</a:t>
            </a:r>
            <a:endParaRPr lang="ru-RU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11997" y="1296670"/>
          <a:ext cx="8614833" cy="514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89080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258226"/>
            <a:ext cx="7055380" cy="899564"/>
          </a:xfrm>
        </p:spPr>
        <p:txBody>
          <a:bodyPr/>
          <a:lstStyle/>
          <a:p>
            <a:pPr algn="ctr"/>
            <a:r>
              <a:rPr lang="ru-RU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Транслируемость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практических достижений профессиональной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6062" y="1853248"/>
            <a:ext cx="4365938" cy="4403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Выступление на педагогических советах с сообщениями и презентациями по теме:                                                                                                                                - </a:t>
            </a:r>
            <a:r>
              <a:rPr lang="ru-RU" dirty="0" smtClean="0"/>
              <a:t>«Формирование представлений о сенсорных </a:t>
            </a:r>
            <a:r>
              <a:rPr lang="ru-RU" dirty="0" smtClean="0"/>
              <a:t> </a:t>
            </a:r>
            <a:r>
              <a:rPr lang="ru-RU" dirty="0" smtClean="0"/>
              <a:t>эталонах</a:t>
            </a:r>
            <a:r>
              <a:rPr lang="ru-RU" dirty="0" smtClean="0"/>
              <a:t> </a:t>
            </a:r>
            <a:r>
              <a:rPr lang="ru-RU" dirty="0" smtClean="0"/>
              <a:t>у детей раннего возраста через игровую деятельность»;                                                                                    </a:t>
            </a:r>
            <a:r>
              <a:rPr lang="ru-RU" dirty="0"/>
              <a:t>- </a:t>
            </a:r>
            <a:r>
              <a:rPr lang="ru-RU" dirty="0" smtClean="0"/>
              <a:t>«Роль дидактической игры в развитии ребенка</a:t>
            </a:r>
            <a:r>
              <a:rPr lang="ru-RU" dirty="0" smtClean="0"/>
              <a:t>» </a:t>
            </a:r>
            <a:r>
              <a:rPr lang="en-US" dirty="0" smtClean="0"/>
              <a:t>‘</a:t>
            </a:r>
            <a:r>
              <a:rPr lang="ru-RU" dirty="0" smtClean="0"/>
              <a:t>Дидактические игры</a:t>
            </a:r>
            <a:r>
              <a:rPr lang="en-US" dirty="0" smtClean="0"/>
              <a:t>,</a:t>
            </a:r>
            <a:r>
              <a:rPr lang="ru-RU" dirty="0" smtClean="0"/>
              <a:t> направленные на сенсорное развитие детей раннего возраста</a:t>
            </a:r>
            <a:r>
              <a:rPr lang="en-US" dirty="0" smtClean="0"/>
              <a:t>’</a:t>
            </a:r>
            <a:r>
              <a:rPr lang="ru-RU" dirty="0" smtClean="0"/>
              <a:t>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dirty="0"/>
              <a:t>Публикация конспекта занятия по </a:t>
            </a:r>
            <a:r>
              <a:rPr lang="ru-RU" dirty="0" smtClean="0"/>
              <a:t>сенсорному </a:t>
            </a:r>
            <a:r>
              <a:rPr lang="ru-RU" dirty="0" smtClean="0"/>
              <a:t> </a:t>
            </a:r>
            <a:r>
              <a:rPr lang="ru-RU" dirty="0"/>
              <a:t>развитию на международном образовательном портале МААМ. </a:t>
            </a:r>
            <a:r>
              <a:rPr lang="en-US" dirty="0"/>
              <a:t>RU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Юлия\Desktop\мама\796122-002-014-s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8869" y="3380509"/>
            <a:ext cx="2461013" cy="3477491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692" y="1130844"/>
            <a:ext cx="3561089" cy="218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6931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240124"/>
            <a:ext cx="7055380" cy="860927"/>
          </a:xfrm>
        </p:spPr>
        <p:txBody>
          <a:bodyPr/>
          <a:lstStyle/>
          <a:p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Литература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89101" y="1101051"/>
            <a:ext cx="685896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рождения до школы.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Примерная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общеобразовательная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дошкольного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образования/под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ред.Н.Е,Вераксы,Т.С.Комаровой</a:t>
            </a:r>
            <a:r>
              <a:rPr lang="en-US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М.А.Васильевой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.-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Печора К.Л.,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Пантюхина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Г.В., Голубева Л.Г. Дети раннего возраста в дошкольных учреждениях. М., 2002.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Бондаренко Т.М. «Комплексные занятия в первой младшей группе детского сада» - СПб.: Детство-Пресс, 2007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Л.А.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Венгер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Э.Г. Пилюгина, Н.Б.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Венгер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«Воспитание сенсорной культуры ребёнка до 6 лет» - М., Просвещение, 1988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10" descr="http://so-ni.okis.ru/file/so-ni/school/school_girl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9589" y="3429000"/>
            <a:ext cx="2614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475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511" y="5011839"/>
            <a:ext cx="3901177" cy="989716"/>
          </a:xfrm>
        </p:spPr>
        <p:txBody>
          <a:bodyPr/>
          <a:lstStyle/>
          <a:p>
            <a:r>
              <a:rPr lang="ru-RU" b="1" dirty="0" smtClean="0"/>
              <a:t>За внимание</a:t>
            </a:r>
            <a:endParaRPr lang="ru-RU" b="1" dirty="0"/>
          </a:p>
        </p:txBody>
      </p:sp>
      <p:pic>
        <p:nvPicPr>
          <p:cNvPr id="2050" name="Picture 2" descr="http://miranimashek.ucoz.ru/_ph/119/2/1102553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341" y="154546"/>
            <a:ext cx="7495504" cy="48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4668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806" y="1"/>
            <a:ext cx="8358387" cy="12192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Государственное казенное учреждение здравоохранения Нижегородской области «Дзержинской специализированный дом ребенка №2»</a:t>
            </a:r>
            <a:endParaRPr lang="ru-RU" sz="1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6465" y="1750124"/>
            <a:ext cx="3814728" cy="38282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Сенсорное воспитание детей раннего возраста через использование разнообразных средств и методов работы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0456" y="5024371"/>
            <a:ext cx="4082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воспитатель</a:t>
            </a:r>
            <a:r>
              <a:rPr lang="ru-RU" dirty="0"/>
              <a:t/>
            </a:r>
            <a:br>
              <a:rPr lang="ru-RU" dirty="0"/>
            </a:br>
            <a:r>
              <a:rPr lang="ru-RU" sz="2400" b="1" dirty="0" smtClean="0"/>
              <a:t>Анисимова </a:t>
            </a:r>
          </a:p>
          <a:p>
            <a:pPr algn="ctr"/>
            <a:r>
              <a:rPr lang="ru-RU" sz="2400" b="1" dirty="0" smtClean="0"/>
              <a:t>Ольга </a:t>
            </a:r>
          </a:p>
          <a:p>
            <a:pPr algn="ctr"/>
            <a:r>
              <a:rPr lang="ru-RU" sz="2400" b="1" dirty="0" smtClean="0"/>
              <a:t>Юрьевна</a:t>
            </a:r>
            <a:endParaRPr lang="ru-RU" dirty="0"/>
          </a:p>
        </p:txBody>
      </p:sp>
      <p:pic>
        <p:nvPicPr>
          <p:cNvPr id="2050" name="Picture 2" descr="C:\Users\Юлия\Desktop\мама\R3JbebW8h2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" y="1482191"/>
            <a:ext cx="3671455" cy="3835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3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35" y="238261"/>
            <a:ext cx="6544811" cy="682580"/>
          </a:xfrm>
        </p:spPr>
        <p:txBody>
          <a:bodyPr/>
          <a:lstStyle/>
          <a:p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Условия формирования личного вклада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2124" y="1365161"/>
            <a:ext cx="8268237" cy="529321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Познавательное развитие предполагает развитие интересов детей, любознательности и познавательной </a:t>
            </a:r>
            <a:r>
              <a:rPr lang="ru-RU" sz="2000" dirty="0" smtClean="0"/>
              <a:t>мотивации</a:t>
            </a:r>
            <a:r>
              <a:rPr lang="ru-RU" sz="2000" dirty="0"/>
              <a:t>: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в целом, пространстве и времени, движении в покое, причинах и следствиях), о малой родине и Отечестве, представлений о </a:t>
            </a:r>
            <a:r>
              <a:rPr lang="ru-RU" sz="2000" dirty="0" err="1" smtClean="0"/>
              <a:t>соцкультурных</a:t>
            </a:r>
            <a:r>
              <a:rPr lang="ru-RU" sz="2000" dirty="0" smtClean="0"/>
              <a:t> </a:t>
            </a:r>
            <a:r>
              <a:rPr lang="ru-RU" sz="2000" dirty="0"/>
              <a:t>ценностей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</a:t>
            </a:r>
          </a:p>
          <a:p>
            <a:pPr marL="0" indent="0" algn="just">
              <a:buNone/>
            </a:pPr>
            <a:r>
              <a:rPr lang="ru-RU" sz="2000" dirty="0" smtClean="0"/>
              <a:t>                                                          </a:t>
            </a:r>
            <a:r>
              <a:rPr lang="ru-RU" sz="2000" dirty="0"/>
              <a:t>Извлечение из ФГОС ДО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1" descr="http://im2-tub-ru.yandex.net/i?id=532265951-3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7735" cy="11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3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75" y="169383"/>
            <a:ext cx="7732011" cy="989716"/>
          </a:xfrm>
        </p:spPr>
        <p:txBody>
          <a:bodyPr/>
          <a:lstStyle/>
          <a:p>
            <a:pPr algn="ctr"/>
            <a:r>
              <a:rPr lang="ru-RU" sz="32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Условие формирование личного вклада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7882" y="1300768"/>
            <a:ext cx="8461419" cy="248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«Мир в создание человека входит лишь через дверь органов внешних чувств, если она закрыта, то он не может войти в него , не может вступить с ним в связь, мир тогда не существует для создания»  </a:t>
            </a:r>
          </a:p>
          <a:p>
            <a:pPr marL="0" indent="0">
              <a:buNone/>
            </a:pPr>
            <a:r>
              <a:rPr lang="ru-RU" sz="2000" dirty="0" smtClean="0"/>
              <a:t>                                                                          </a:t>
            </a:r>
            <a:r>
              <a:rPr lang="ru-RU" sz="2000" dirty="0" err="1" smtClean="0"/>
              <a:t>В.Прейер</a:t>
            </a:r>
            <a:endParaRPr lang="ru-RU" sz="2000" dirty="0"/>
          </a:p>
        </p:txBody>
      </p:sp>
      <p:pic>
        <p:nvPicPr>
          <p:cNvPr id="9" name="Picture 12" descr="http://museum.edu.ru/attach.asp?a_no=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109" y="3429000"/>
            <a:ext cx="1764566" cy="2097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16A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4" descr="http://montessoriuniver.ru/wp-content/uploads/2015/04/Montessori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0844" y="3429000"/>
            <a:ext cx="1593679" cy="2097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16A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6" descr="http://www.dates.gnpbu.ru/1-6/decroly/ovide_decro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349" y="3429000"/>
            <a:ext cx="1690927" cy="2097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A16A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8" descr="http://www.kdp-spb.ru/img/kafedra/fotogalereya/istoriya-kdp/foto-istoriya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487" y="3428999"/>
            <a:ext cx="1700012" cy="2097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338067" y="5513817"/>
            <a:ext cx="176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Я.Каменский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474432" y="5545290"/>
            <a:ext cx="195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М.Монтессори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803820" y="5545596"/>
            <a:ext cx="153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О.Декроли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987278" y="5526696"/>
            <a:ext cx="170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Е.И.Тихеева</a:t>
            </a:r>
            <a:endParaRPr lang="ru-RU" dirty="0"/>
          </a:p>
        </p:txBody>
      </p:sp>
      <p:pic>
        <p:nvPicPr>
          <p:cNvPr id="21" name="Picture 2" descr="http://www.psychologos.ru/images/1_14353147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086" y="3351101"/>
            <a:ext cx="1647467" cy="252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4" descr="http://www.kdp-spb.ru/img/kafedra/istoriya/istoriya-4-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180" y="3351101"/>
            <a:ext cx="1925956" cy="2520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Picture 6" descr="http://publ.lib.ru/ARCHIVES/K/KOMAROVA_Tamara_Semenovna/.Online/Komarova_T._S.-P001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135" y="3351101"/>
            <a:ext cx="1649385" cy="2520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8" descr="http://www.koob.ru/images/wenger_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6489" y="3351101"/>
            <a:ext cx="1699929" cy="252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10" descr="http://www.ido.rudn.ru/psychology/age_psychology/poddya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6044" y="3351101"/>
            <a:ext cx="1790163" cy="2520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" name="TextBox 25"/>
          <p:cNvSpPr txBox="1"/>
          <p:nvPr/>
        </p:nvSpPr>
        <p:spPr>
          <a:xfrm>
            <a:off x="0" y="6130344"/>
            <a:ext cx="20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А.В.Запорожец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122508" y="6071298"/>
            <a:ext cx="173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А.П.Усова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796003" y="6101835"/>
            <a:ext cx="177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Н.П.Сакулина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733576" y="6130344"/>
            <a:ext cx="176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Л.А.Венгер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357055" y="6147635"/>
            <a:ext cx="167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Н.Н.Подьяков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029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18" grpId="0"/>
      <p:bldP spid="19" grpId="0"/>
      <p:bldP spid="20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12912" y="36463"/>
            <a:ext cx="7055380" cy="1135871"/>
          </a:xfrm>
        </p:spPr>
        <p:txBody>
          <a:bodyPr/>
          <a:lstStyle/>
          <a:p>
            <a:pPr algn="ctr"/>
            <a:r>
              <a:rPr lang="ru-RU" sz="28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Цель и задачи педагогической деятельности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0" y="1663752"/>
            <a:ext cx="8925059" cy="49431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Цель: </a:t>
            </a:r>
            <a:r>
              <a:rPr lang="ru-RU" dirty="0"/>
              <a:t>Создание оптимальных условий для сенсорного развития детей, через использование разнообразных средств и методов работы с детьми.</a:t>
            </a:r>
          </a:p>
          <a:p>
            <a:pPr marL="0" indent="0">
              <a:buNone/>
            </a:pP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Задачи:</a:t>
            </a:r>
          </a:p>
          <a:p>
            <a:r>
              <a:rPr lang="ru-RU" dirty="0" smtClean="0"/>
              <a:t> </a:t>
            </a:r>
            <a:r>
              <a:rPr lang="ru-RU" dirty="0"/>
              <a:t>формировать умения детей ориентироваться в различных свойствах предметов (различение цвета, формы, величины предметов, пространственного расположения);</a:t>
            </a:r>
          </a:p>
          <a:p>
            <a:r>
              <a:rPr lang="ru-RU" dirty="0" smtClean="0"/>
              <a:t> </a:t>
            </a:r>
            <a:r>
              <a:rPr lang="ru-RU" dirty="0"/>
              <a:t>создавать условия для обогащения и накопления сенсорного опыта детей в ходе взаимодействия с другими детьми и взрослыми через игры с дидактическим материалом, развивать коммуникативные навыки;</a:t>
            </a:r>
            <a:br>
              <a:rPr lang="ru-RU" dirty="0"/>
            </a:br>
            <a:r>
              <a:rPr lang="ru-RU" dirty="0" smtClean="0"/>
              <a:t>развивать </a:t>
            </a:r>
            <a:r>
              <a:rPr lang="ru-RU" dirty="0"/>
              <a:t>речь детей (умение понимать и самому называть предметы, качества, действия), мелкую моторику руки;</a:t>
            </a:r>
          </a:p>
          <a:p>
            <a:r>
              <a:rPr lang="ru-RU" dirty="0" smtClean="0"/>
              <a:t> </a:t>
            </a:r>
            <a:r>
              <a:rPr lang="ru-RU" dirty="0"/>
              <a:t>развивать сосредоточенность, целенаправленность, активность, бережное отношение к играм и игрушкам, аккуратность;</a:t>
            </a:r>
          </a:p>
          <a:p>
            <a:r>
              <a:rPr lang="ru-RU" dirty="0" smtClean="0"/>
              <a:t> </a:t>
            </a:r>
            <a:r>
              <a:rPr lang="ru-RU" dirty="0"/>
              <a:t>развивать игровые навыки, произвольное поведение.</a:t>
            </a:r>
          </a:p>
          <a:p>
            <a:endParaRPr lang="ru-RU" dirty="0"/>
          </a:p>
        </p:txBody>
      </p:sp>
      <p:pic>
        <p:nvPicPr>
          <p:cNvPr id="5" name="Picture 4" descr="http://www.prepress-book.narod.ru/Vosproizvedenie-informacii/Poligraficheskoe-vosproizvedenie-izobrazhenijj/Additivnyjj-sintez-cvet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161" y="0"/>
            <a:ext cx="3206839" cy="16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0484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74" y="186176"/>
            <a:ext cx="7055380" cy="1400530"/>
          </a:xfrm>
        </p:spPr>
        <p:txBody>
          <a:bodyPr/>
          <a:lstStyle/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Ведущая педагогическая идея</a:t>
            </a:r>
            <a:b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3" y="1586707"/>
            <a:ext cx="8718997" cy="1842293"/>
          </a:xfrm>
        </p:spPr>
        <p:txBody>
          <a:bodyPr/>
          <a:lstStyle/>
          <a:p>
            <a:r>
              <a:rPr lang="ru-RU" dirty="0"/>
              <a:t>Чтобы сенсорное развитие проходило полноценно, необходимо целенаправленное сенсорное воспитание. А если усвоение сенсорных эталонов происходит стихийно, без разумного педагогического руководства взрослых, оно нередко оказывается поверхностным, неполноценным. </a:t>
            </a:r>
          </a:p>
          <a:p>
            <a:endParaRPr lang="ru-RU" dirty="0"/>
          </a:p>
        </p:txBody>
      </p:sp>
      <p:pic>
        <p:nvPicPr>
          <p:cNvPr id="3074" name="Picture 2" descr="C:\Users\Юлия\Desktop\мама\фото\XrRdzhJuhF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336"/>
            <a:ext cx="4378038" cy="2462646"/>
          </a:xfrm>
          <a:prstGeom prst="rect">
            <a:avLst/>
          </a:prstGeom>
          <a:noFill/>
        </p:spPr>
      </p:pic>
      <p:pic>
        <p:nvPicPr>
          <p:cNvPr id="3075" name="Picture 3" descr="C:\Users\Юлия\Desktop\мама\фото\lyYeXOrPOP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7469" y="3711286"/>
            <a:ext cx="4436531" cy="2495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340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93" y="0"/>
            <a:ext cx="7055380" cy="1400530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Деятельный аспект личного вклада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393" y="1519708"/>
            <a:ext cx="5135218" cy="5203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/>
              <a:t>     </a:t>
            </a:r>
            <a:r>
              <a:rPr lang="ru-RU" sz="2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Средства </a:t>
            </a:r>
            <a:r>
              <a:rPr lang="ru-RU" sz="2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сенсорного воспитания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ru-RU" dirty="0"/>
              <a:t>- игры с предметами и </a:t>
            </a:r>
            <a:r>
              <a:rPr lang="ru-RU" dirty="0" smtClean="0"/>
              <a:t>игрушками;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наблюдения за природными явлениями и игры с природным материалом (песком, водой, снегом, шишками, желудями, листьями;</a:t>
            </a:r>
          </a:p>
          <a:p>
            <a:pPr marL="0" indent="0">
              <a:buNone/>
            </a:pPr>
            <a:r>
              <a:rPr lang="ru-RU" dirty="0"/>
              <a:t>- природные </a:t>
            </a:r>
            <a:r>
              <a:rPr lang="ru-RU" dirty="0" smtClean="0"/>
              <a:t>явления;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творческая </a:t>
            </a:r>
            <a:r>
              <a:rPr lang="ru-RU" dirty="0" smtClean="0"/>
              <a:t>деятельность (рисование</a:t>
            </a:r>
            <a:r>
              <a:rPr lang="ru-RU" dirty="0"/>
              <a:t>, </a:t>
            </a:r>
            <a:r>
              <a:rPr lang="ru-RU" dirty="0" smtClean="0"/>
              <a:t>лепка, конструирование</a:t>
            </a:r>
            <a:r>
              <a:rPr lang="ru-RU" dirty="0"/>
              <a:t>);</a:t>
            </a:r>
          </a:p>
          <a:p>
            <a:pPr marL="0" indent="0">
              <a:buNone/>
            </a:pPr>
            <a:r>
              <a:rPr lang="ru-RU" dirty="0"/>
              <a:t>- дидактические игры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9075" y="1265742"/>
            <a:ext cx="3637107" cy="268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Юлия\Desktop\мама\фото\Gk1L-asY9-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0727" y="4085359"/>
            <a:ext cx="4608946" cy="2592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69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397" y="105655"/>
            <a:ext cx="6998013" cy="1246627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Деятельный аспект личного вклада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546" y="1352282"/>
            <a:ext cx="8860665" cy="927279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Средства сенсорного воспитания – игры с игрушками и предметами</a:t>
            </a:r>
          </a:p>
        </p:txBody>
      </p:sp>
      <p:pic>
        <p:nvPicPr>
          <p:cNvPr id="5122" name="Picture 2" descr="DSC05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2655"/>
            <a:ext cx="3283527" cy="246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SC050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6394" y="1814943"/>
            <a:ext cx="3302962" cy="25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SC050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4618" y="4378035"/>
            <a:ext cx="3302587" cy="247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DSC050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6691" y="4378036"/>
            <a:ext cx="3283655" cy="247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070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425" y="231820"/>
            <a:ext cx="7435895" cy="1215981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Деятельный аспект личного вклада</a:t>
            </a:r>
          </a:p>
          <a:p>
            <a:pPr algn="ctr"/>
            <a:r>
              <a:rPr lang="ru-RU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Средства сенсорного воспитания – дидактические игры</a:t>
            </a:r>
          </a:p>
        </p:txBody>
      </p:sp>
      <p:pic>
        <p:nvPicPr>
          <p:cNvPr id="6146" name="Picture 2" descr="DSC050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63" y="3987800"/>
            <a:ext cx="38227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SC05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3671" y="3961744"/>
            <a:ext cx="3851565" cy="289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Юлия\Desktop\мама\фото\rYERlK8eLy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819" y="1397578"/>
            <a:ext cx="4156364" cy="2337955"/>
          </a:xfrm>
          <a:prstGeom prst="rect">
            <a:avLst/>
          </a:prstGeom>
          <a:noFill/>
        </p:spPr>
      </p:pic>
      <p:pic>
        <p:nvPicPr>
          <p:cNvPr id="6149" name="Picture 5" descr="C:\Users\Юлия\Desktop\мама\фото\XrRdzhJuhF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5962" y="1369869"/>
            <a:ext cx="4190227" cy="2357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630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715</TotalTime>
  <Words>804</Words>
  <Application>Microsoft Office PowerPoint</Application>
  <PresentationFormat>Экран (4:3)</PresentationFormat>
  <Paragraphs>77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Ион</vt:lpstr>
      <vt:lpstr>воспитатель ГКУЗНО «Дзержинский специализированный дом ребенка №2» Анисимова  Ольга Юрьевна</vt:lpstr>
      <vt:lpstr>Государственное казенное учреждение здравоохранения Нижегородской области «Дзержинской специализированный дом ребенка №2»</vt:lpstr>
      <vt:lpstr>Условия формирования личного вклада</vt:lpstr>
      <vt:lpstr>Условие формирование личного вклада</vt:lpstr>
      <vt:lpstr>Цель и задачи педагогической деятельности</vt:lpstr>
      <vt:lpstr>Ведущая педагогическая идея </vt:lpstr>
      <vt:lpstr>Деятельный аспект личного вклада </vt:lpstr>
      <vt:lpstr>Деятельный аспект личного вклада</vt:lpstr>
      <vt:lpstr>Слайд 9</vt:lpstr>
      <vt:lpstr>Деятельный аспект личного вклада </vt:lpstr>
      <vt:lpstr>Диапазон личного вклада </vt:lpstr>
      <vt:lpstr>Результаты профессиональной педагогической деятельности</vt:lpstr>
      <vt:lpstr>Транслируемость практических достижений профессиональной деятельности</vt:lpstr>
      <vt:lpstr>Литература</vt:lpstr>
      <vt:lpstr>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Юлия</cp:lastModifiedBy>
  <cp:revision>54</cp:revision>
  <dcterms:created xsi:type="dcterms:W3CDTF">2016-01-17T15:16:35Z</dcterms:created>
  <dcterms:modified xsi:type="dcterms:W3CDTF">2017-11-19T19:13:34Z</dcterms:modified>
</cp:coreProperties>
</file>