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6" r:id="rId9"/>
    <p:sldId id="272" r:id="rId10"/>
    <p:sldId id="267" r:id="rId11"/>
    <p:sldId id="268" r:id="rId12"/>
    <p:sldId id="273" r:id="rId13"/>
    <p:sldId id="271" r:id="rId14"/>
  </p:sldIdLst>
  <p:sldSz cx="1511141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991" y="-13201"/>
            <a:ext cx="15154057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8427" y="3748735"/>
            <a:ext cx="9629260" cy="2566631"/>
          </a:xfrm>
        </p:spPr>
        <p:txBody>
          <a:bodyPr anchor="b">
            <a:noAutofit/>
          </a:bodyPr>
          <a:lstStyle>
            <a:lvl1pPr algn="r">
              <a:defRPr sz="8419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8427" y="6315364"/>
            <a:ext cx="9629260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8" y="950383"/>
            <a:ext cx="10490259" cy="5306307"/>
          </a:xfrm>
        </p:spPr>
        <p:txBody>
          <a:bodyPr anchor="ctr">
            <a:normAutofit/>
          </a:bodyPr>
          <a:lstStyle>
            <a:lvl1pPr algn="l">
              <a:defRPr sz="68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8" y="6969478"/>
            <a:ext cx="10490259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280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78" y="950383"/>
            <a:ext cx="10034914" cy="4712318"/>
          </a:xfrm>
        </p:spPr>
        <p:txBody>
          <a:bodyPr anchor="ctr">
            <a:normAutofit/>
          </a:bodyPr>
          <a:lstStyle>
            <a:lvl1pPr algn="l">
              <a:defRPr sz="68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9640" y="5662701"/>
            <a:ext cx="8956791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775" indent="0">
              <a:buFontTx/>
              <a:buNone/>
              <a:defRPr/>
            </a:lvl2pPr>
            <a:lvl3pPr marL="1425550" indent="0">
              <a:buFontTx/>
              <a:buNone/>
              <a:defRPr/>
            </a:lvl3pPr>
            <a:lvl4pPr marL="2138324" indent="0">
              <a:buFontTx/>
              <a:buNone/>
              <a:defRPr/>
            </a:lvl4pPr>
            <a:lvl5pPr marL="285109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5" y="6969478"/>
            <a:ext cx="10490261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280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7731" y="1232221"/>
            <a:ext cx="755767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/>
            <a:r>
              <a:rPr lang="en-US" sz="12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1277" y="4500221"/>
            <a:ext cx="755767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/>
            <a:r>
              <a:rPr lang="en-US" sz="12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26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5" y="3012023"/>
            <a:ext cx="10490261" cy="4046394"/>
          </a:xfrm>
        </p:spPr>
        <p:txBody>
          <a:bodyPr anchor="b">
            <a:normAutofit/>
          </a:bodyPr>
          <a:lstStyle>
            <a:lvl1pPr algn="l">
              <a:defRPr sz="68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5" y="7058418"/>
            <a:ext cx="10490261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280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78" y="950383"/>
            <a:ext cx="10034914" cy="4712318"/>
          </a:xfrm>
        </p:spPr>
        <p:txBody>
          <a:bodyPr anchor="ctr">
            <a:normAutofit/>
          </a:bodyPr>
          <a:lstStyle>
            <a:lvl1pPr algn="l">
              <a:defRPr sz="68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7423" y="6256691"/>
            <a:ext cx="10490262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75" indent="0">
              <a:buFontTx/>
              <a:buNone/>
              <a:defRPr/>
            </a:lvl2pPr>
            <a:lvl3pPr marL="1425550" indent="0">
              <a:buFontTx/>
              <a:buNone/>
              <a:defRPr/>
            </a:lvl3pPr>
            <a:lvl4pPr marL="2138324" indent="0">
              <a:buFontTx/>
              <a:buNone/>
              <a:defRPr/>
            </a:lvl4pPr>
            <a:lvl5pPr marL="285109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5" y="7058418"/>
            <a:ext cx="10490261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28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7731" y="1232221"/>
            <a:ext cx="755767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/>
            <a:r>
              <a:rPr lang="en-US" sz="12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1277" y="4500221"/>
            <a:ext cx="755767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/>
            <a:r>
              <a:rPr lang="en-US" sz="1247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32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754" y="950383"/>
            <a:ext cx="10479932" cy="4712318"/>
          </a:xfrm>
        </p:spPr>
        <p:txBody>
          <a:bodyPr anchor="ctr">
            <a:normAutofit/>
          </a:bodyPr>
          <a:lstStyle>
            <a:lvl1pPr algn="l">
              <a:defRPr sz="68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7423" y="6256691"/>
            <a:ext cx="10490262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accent1"/>
                </a:solidFill>
              </a:defRPr>
            </a:lvl1pPr>
            <a:lvl2pPr marL="712775" indent="0">
              <a:buFontTx/>
              <a:buNone/>
              <a:defRPr/>
            </a:lvl2pPr>
            <a:lvl3pPr marL="1425550" indent="0">
              <a:buFontTx/>
              <a:buNone/>
              <a:defRPr/>
            </a:lvl3pPr>
            <a:lvl4pPr marL="2138324" indent="0">
              <a:buFontTx/>
              <a:buNone/>
              <a:defRPr/>
            </a:lvl4pPr>
            <a:lvl5pPr marL="285109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5" y="7058418"/>
            <a:ext cx="10490261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28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0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2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8131" y="950384"/>
            <a:ext cx="1617589" cy="818715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426" y="950384"/>
            <a:ext cx="8585322" cy="81871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4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1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5" y="4210729"/>
            <a:ext cx="10490261" cy="2847691"/>
          </a:xfrm>
        </p:spPr>
        <p:txBody>
          <a:bodyPr anchor="b"/>
          <a:lstStyle>
            <a:lvl1pPr algn="l">
              <a:defRPr sz="623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5" y="7058417"/>
            <a:ext cx="10490261" cy="1341388"/>
          </a:xfrm>
        </p:spPr>
        <p:txBody>
          <a:bodyPr anchor="t"/>
          <a:lstStyle>
            <a:lvl1pPr marL="0" indent="0" algn="l">
              <a:buNone/>
              <a:defRPr sz="311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8" y="950383"/>
            <a:ext cx="10490259" cy="20591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428" y="3368418"/>
            <a:ext cx="5103422" cy="6050232"/>
          </a:xfrm>
        </p:spPr>
        <p:txBody>
          <a:bodyPr>
            <a:normAutofit/>
          </a:bodyPr>
          <a:lstStyle>
            <a:lvl1pPr>
              <a:defRPr sz="2806"/>
            </a:lvl1pPr>
            <a:lvl2pPr>
              <a:defRPr sz="2494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263" y="3368421"/>
            <a:ext cx="5103424" cy="6050233"/>
          </a:xfrm>
        </p:spPr>
        <p:txBody>
          <a:bodyPr>
            <a:normAutofit/>
          </a:bodyPr>
          <a:lstStyle>
            <a:lvl1pPr>
              <a:defRPr sz="2806"/>
            </a:lvl1pPr>
            <a:lvl2pPr>
              <a:defRPr sz="2494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6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7" y="950383"/>
            <a:ext cx="10490257" cy="20591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6" y="3369032"/>
            <a:ext cx="5107658" cy="898409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426" y="4267444"/>
            <a:ext cx="5107658" cy="515121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0025" y="3369032"/>
            <a:ext cx="5107658" cy="898409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025" y="4267444"/>
            <a:ext cx="5107658" cy="515121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1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6" y="950383"/>
            <a:ext cx="10490259" cy="20591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6" y="2336365"/>
            <a:ext cx="4611067" cy="1993164"/>
          </a:xfrm>
        </p:spPr>
        <p:txBody>
          <a:bodyPr anchor="b">
            <a:normAutofit/>
          </a:bodyPr>
          <a:lstStyle>
            <a:lvl1pPr>
              <a:defRPr sz="311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905" y="802783"/>
            <a:ext cx="5595779" cy="861586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426" y="4329529"/>
            <a:ext cx="4611067" cy="4029228"/>
          </a:xfrm>
        </p:spPr>
        <p:txBody>
          <a:bodyPr>
            <a:normAutofit/>
          </a:bodyPr>
          <a:lstStyle>
            <a:lvl1pPr marL="0" indent="0">
              <a:buNone/>
              <a:defRPr sz="2183"/>
            </a:lvl1pPr>
            <a:lvl2pPr marL="534581" indent="0">
              <a:buNone/>
              <a:defRPr sz="1637"/>
            </a:lvl2pPr>
            <a:lvl3pPr marL="1069162" indent="0">
              <a:buNone/>
              <a:defRPr sz="1403"/>
            </a:lvl3pPr>
            <a:lvl4pPr marL="1603743" indent="0">
              <a:buNone/>
              <a:defRPr sz="1169"/>
            </a:lvl4pPr>
            <a:lvl5pPr marL="2138324" indent="0">
              <a:buNone/>
              <a:defRPr sz="1169"/>
            </a:lvl5pPr>
            <a:lvl6pPr marL="2672906" indent="0">
              <a:buNone/>
              <a:defRPr sz="1169"/>
            </a:lvl6pPr>
            <a:lvl7pPr marL="3207487" indent="0">
              <a:buNone/>
              <a:defRPr sz="1169"/>
            </a:lvl7pPr>
            <a:lvl8pPr marL="3742068" indent="0">
              <a:buNone/>
              <a:defRPr sz="1169"/>
            </a:lvl8pPr>
            <a:lvl9pPr marL="4276649" indent="0">
              <a:buNone/>
              <a:defRPr sz="11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6" y="7484269"/>
            <a:ext cx="10490259" cy="883560"/>
          </a:xfrm>
        </p:spPr>
        <p:txBody>
          <a:bodyPr anchor="b">
            <a:normAutofit/>
          </a:bodyPr>
          <a:lstStyle>
            <a:lvl1pPr algn="l">
              <a:defRPr sz="3742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7426" y="950384"/>
            <a:ext cx="10490259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775" indent="0">
              <a:buNone/>
              <a:defRPr sz="2494"/>
            </a:lvl2pPr>
            <a:lvl3pPr marL="1425550" indent="0">
              <a:buNone/>
              <a:defRPr sz="2494"/>
            </a:lvl3pPr>
            <a:lvl4pPr marL="2138324" indent="0">
              <a:buNone/>
              <a:defRPr sz="2494"/>
            </a:lvl4pPr>
            <a:lvl5pPr marL="2851099" indent="0">
              <a:buNone/>
              <a:defRPr sz="2494"/>
            </a:lvl5pPr>
            <a:lvl6pPr marL="3563874" indent="0">
              <a:buNone/>
              <a:defRPr sz="2494"/>
            </a:lvl6pPr>
            <a:lvl7pPr marL="4276649" indent="0">
              <a:buNone/>
              <a:defRPr sz="2494"/>
            </a:lvl7pPr>
            <a:lvl8pPr marL="4989424" indent="0">
              <a:buNone/>
              <a:defRPr sz="2494"/>
            </a:lvl8pPr>
            <a:lvl9pPr marL="5702198" indent="0">
              <a:buNone/>
              <a:defRPr sz="249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426" y="8367830"/>
            <a:ext cx="10490259" cy="1050822"/>
          </a:xfrm>
        </p:spPr>
        <p:txBody>
          <a:bodyPr>
            <a:normAutofit/>
          </a:bodyPr>
          <a:lstStyle>
            <a:lvl1pPr marL="0" indent="0">
              <a:buNone/>
              <a:defRPr sz="1871"/>
            </a:lvl1pPr>
            <a:lvl2pPr marL="712775" indent="0">
              <a:buNone/>
              <a:defRPr sz="1871"/>
            </a:lvl2pPr>
            <a:lvl3pPr marL="1425550" indent="0">
              <a:buNone/>
              <a:defRPr sz="1559"/>
            </a:lvl3pPr>
            <a:lvl4pPr marL="2138324" indent="0">
              <a:buNone/>
              <a:defRPr sz="1403"/>
            </a:lvl4pPr>
            <a:lvl5pPr marL="2851099" indent="0">
              <a:buNone/>
              <a:defRPr sz="1403"/>
            </a:lvl5pPr>
            <a:lvl6pPr marL="3563874" indent="0">
              <a:buNone/>
              <a:defRPr sz="1403"/>
            </a:lvl6pPr>
            <a:lvl7pPr marL="4276649" indent="0">
              <a:buNone/>
              <a:defRPr sz="1403"/>
            </a:lvl7pPr>
            <a:lvl8pPr marL="4989424" indent="0">
              <a:buNone/>
              <a:defRPr sz="1403"/>
            </a:lvl8pPr>
            <a:lvl9pPr marL="5702198" indent="0">
              <a:buNone/>
              <a:defRPr sz="14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8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3992" y="-13201"/>
            <a:ext cx="15154058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427" y="950383"/>
            <a:ext cx="10490257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26" y="3368421"/>
            <a:ext cx="10490259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2752" y="9418654"/>
            <a:ext cx="113059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427" y="9418654"/>
            <a:ext cx="76399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0499" y="9418654"/>
            <a:ext cx="84718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8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712775" rtl="0" eaLnBrk="1" latinLnBrk="0" hangingPunct="1">
        <a:spcBef>
          <a:spcPct val="0"/>
        </a:spcBef>
        <a:buNone/>
        <a:defRPr sz="561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34581" indent="-534581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58259" indent="-445484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81937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94712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7487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920261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633036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345811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058586" indent="-356387" algn="l" defTabSz="712775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042" y="2855976"/>
            <a:ext cx="2147278" cy="410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0960" y="624840"/>
            <a:ext cx="6583680" cy="1136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503240" marR="0" indent="0"/>
            <a:r>
              <a:rPr lang="ru" sz="2400" i="1">
                <a:latin typeface="Times New Roman"/>
              </a:rPr>
              <a:t>«ВИЗИТНАЯ КАРТОЧКА»</a:t>
            </a:r>
          </a:p>
          <a:p>
            <a:pPr marL="0" marR="0" indent="0" algn="ctr">
              <a:lnSpc>
                <a:spcPct val="128000"/>
              </a:lnSpc>
            </a:pPr>
            <a:r>
              <a:rPr lang="ru" sz="1600" i="1">
                <a:latin typeface="Times New Roman"/>
              </a:rPr>
              <a:t>ГОСУДАРСТВЕННОЕ КАЗЕННОЕ УЧРЕЖДЕНИЕ ЗДРАВООХРАНЕНИЯ НИЖЕГОРОДСКОЙ ОБЛАСТИ</a:t>
            </a:r>
          </a:p>
          <a:p>
            <a:pPr marL="220540" marR="0" indent="0">
              <a:lnSpc>
                <a:spcPct val="128000"/>
              </a:lnSpc>
            </a:pPr>
            <a:r>
              <a:rPr lang="ru" sz="1600" i="1">
                <a:latin typeface="Times New Roman"/>
              </a:rPr>
              <a:t>«ДЗЕРЖИНСКИЙ СПЕЦИАЛИЗИРОВАННЫЙ ДОМ РЕБЕНКА №2»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7768" y="2042160"/>
            <a:ext cx="7269480" cy="533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4400" i="1">
                <a:latin typeface="Times New Roman"/>
              </a:rPr>
              <a:t>Асланян Наталия Викторовна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4440" y="2724912"/>
            <a:ext cx="7933944" cy="5971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610"/>
              </a:spcAft>
            </a:pPr>
            <a:r>
              <a:rPr lang="ru" sz="2600" i="1">
                <a:latin typeface="Times New Roman"/>
              </a:rPr>
              <a:t>Воспитатель</a:t>
            </a:r>
          </a:p>
          <a:p>
            <a:pPr marL="0" marR="0" indent="0">
              <a:lnSpc>
                <a:spcPct val="107000"/>
              </a:lnSpc>
              <a:spcAft>
                <a:spcPts val="910"/>
              </a:spcAft>
            </a:pPr>
            <a:r>
              <a:rPr lang="ru" sz="1800" b="1" i="1">
                <a:latin typeface="Times New Roman"/>
              </a:rPr>
              <a:t>Образование: Дзержинское педагогическое училище, 1988г.</a:t>
            </a:r>
          </a:p>
          <a:p>
            <a:pPr marL="0" marR="0" indent="0">
              <a:lnSpc>
                <a:spcPct val="107000"/>
              </a:lnSpc>
              <a:spcAft>
                <a:spcPts val="1610"/>
              </a:spcAft>
            </a:pPr>
            <a:r>
              <a:rPr lang="ru" sz="1800" b="1" i="1">
                <a:latin typeface="Times New Roman"/>
              </a:rPr>
              <a:t>Педагогический стаж: 33 года</a:t>
            </a:r>
          </a:p>
          <a:p>
            <a:pPr marL="0" marR="0" indent="0">
              <a:lnSpc>
                <a:spcPct val="196000"/>
              </a:lnSpc>
            </a:pPr>
            <a:r>
              <a:rPr lang="ru" sz="1800" b="1" i="1">
                <a:latin typeface="Times New Roman"/>
              </a:rPr>
              <a:t>КПК: АНМЦ «Развитие и коррекция» но дополнительной профессиональной образовательной программе:</a:t>
            </a:r>
          </a:p>
          <a:p>
            <a:pPr marL="0" marR="0" indent="0">
              <a:lnSpc>
                <a:spcPct val="196000"/>
              </a:lnSpc>
              <a:spcAft>
                <a:spcPts val="490"/>
              </a:spcAft>
            </a:pPr>
            <a:r>
              <a:rPr lang="ru" sz="1800" b="1" i="1">
                <a:latin typeface="Times New Roman"/>
              </a:rPr>
              <a:t>«Современные технологии психолого-педагогической реабилитации в домах</a:t>
            </a:r>
          </a:p>
          <a:p>
            <a:pPr marL="0" marR="0" indent="0">
              <a:lnSpc>
                <a:spcPct val="107000"/>
              </a:lnSpc>
              <a:spcAft>
                <a:spcPts val="1610"/>
              </a:spcAft>
            </a:pPr>
            <a:r>
              <a:rPr lang="ru" sz="1800" b="1" i="1">
                <a:latin typeface="Times New Roman"/>
              </a:rPr>
              <a:t>ребенка, как основа профилактики детской инвалидности и социально</a:t>
            </a:r>
          </a:p>
          <a:p>
            <a:pPr marL="0" marR="0" indent="0">
              <a:lnSpc>
                <a:spcPct val="107000"/>
              </a:lnSpc>
              <a:spcAft>
                <a:spcPts val="910"/>
              </a:spcAft>
            </a:pPr>
            <a:r>
              <a:rPr lang="ru" sz="1800" b="1" i="1">
                <a:latin typeface="Times New Roman"/>
              </a:rPr>
              <a:t>сиротства (с учетом требований ФГОС)»</a:t>
            </a:r>
          </a:p>
          <a:p>
            <a:pPr marL="0" marR="0" indent="0" algn="just">
              <a:lnSpc>
                <a:spcPct val="107000"/>
              </a:lnSpc>
            </a:pPr>
            <a:r>
              <a:rPr lang="ru" sz="1800" b="1" i="1">
                <a:latin typeface="Times New Roman"/>
              </a:rPr>
              <a:t>№10.23-СВ/В/П/ДР-1976/4 от 24.08.2016 г., 240 часов</a:t>
            </a:r>
          </a:p>
          <a:p>
            <a:pPr marL="0" marR="0" indent="0"/>
            <a:r>
              <a:rPr lang="ru" sz="1900">
                <a:latin typeface="Times New Roman"/>
              </a:rPr>
              <a:t>Педагогическое кредо:</a:t>
            </a:r>
          </a:p>
          <a:p>
            <a:pPr marL="1701360" marR="0" indent="0"/>
            <a:r>
              <a:rPr lang="ru" sz="1900">
                <a:latin typeface="Times New Roman"/>
              </a:rPr>
              <a:t>«И днем, и ночью, каждую минуту,</a:t>
            </a:r>
          </a:p>
          <a:p>
            <a:pPr marL="1853760" marR="0" indent="0"/>
            <a:r>
              <a:rPr lang="ru" sz="1900">
                <a:latin typeface="Times New Roman"/>
              </a:rPr>
              <a:t>О детских судьбах вечная забота.</a:t>
            </a:r>
          </a:p>
          <a:p>
            <a:pPr marL="0" marR="0" indent="0" algn="ctr"/>
            <a:r>
              <a:rPr lang="ru" sz="1900">
                <a:latin typeface="Times New Roman"/>
              </a:rPr>
              <a:t>Частичку сердца отдавать кому-то, Такая вот у нас работа.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3568" y="9910954"/>
            <a:ext cx="2075688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dirty="0">
                <a:latin typeface="Times New Roman"/>
              </a:rPr>
              <a:t>г. Дзержинск, 2022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690803-E7DE-3208-61A9-E58C0144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401" y="7397515"/>
            <a:ext cx="3753023" cy="2837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4" y="2831592"/>
            <a:ext cx="9140952" cy="627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2264" y="1188720"/>
            <a:ext cx="9311640" cy="1347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5000"/>
              </a:lnSpc>
            </a:pPr>
            <a:r>
              <a:rPr lang="ru" sz="2400" dirty="0">
                <a:solidFill>
                  <a:schemeClr val="accent5"/>
                </a:solidFill>
                <a:latin typeface="Times New Roman"/>
              </a:rPr>
              <a:t>ДЕТСКИЕ РАБОТЫ ПО РАЗВИТИЮ ЦВЕТОВОСПРИЯТИЯ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40312" y="9866376"/>
            <a:ext cx="109728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200">
                <a:latin typeface="Microsoft Sans Serif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88" y="2764536"/>
            <a:ext cx="3203448" cy="2642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432" y="2331720"/>
            <a:ext cx="2965704" cy="3035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0112" y="1146048"/>
            <a:ext cx="8604504" cy="746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9000"/>
              </a:lnSpc>
            </a:pPr>
            <a:r>
              <a:rPr lang="ru" sz="2400" dirty="0">
                <a:solidFill>
                  <a:schemeClr val="accent5"/>
                </a:solidFill>
                <a:latin typeface="Times New Roman"/>
              </a:rPr>
              <a:t>Результативность профессиональной педагогической деятельности и достигнутые эффекты»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1048" y="2404872"/>
            <a:ext cx="1414272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700" b="1">
                <a:solidFill>
                  <a:srgbClr val="485A68"/>
                </a:solidFill>
                <a:latin typeface="Times New Roman"/>
              </a:rPr>
              <a:t>□ Начало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4048" y="7443216"/>
            <a:ext cx="5522976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defTabSz="273304">
              <a:tabLst>
                <a:tab pos="273304" algn="l"/>
              </a:tabLst>
            </a:pPr>
            <a:r>
              <a:rPr lang="ru" sz="1800" b="1">
                <a:solidFill>
                  <a:srgbClr val="FF0000"/>
                </a:solidFill>
                <a:latin typeface="Times New Roman"/>
              </a:rPr>
              <a:t>1.</a:t>
            </a:r>
            <a:r>
              <a:rPr lang="ru" sz="1800" b="1">
                <a:latin typeface="Times New Roman"/>
              </a:rPr>
              <a:t>	</a:t>
            </a:r>
            <a:r>
              <a:rPr lang="ru" sz="1800" b="1">
                <a:solidFill>
                  <a:srgbClr val="182E48"/>
                </a:solidFill>
                <a:latin typeface="Times New Roman"/>
              </a:rPr>
              <a:t>Раскладывание однородных предметов различных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808" y="7894320"/>
            <a:ext cx="7226808" cy="1444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770"/>
              </a:spcAft>
            </a:pPr>
            <a:r>
              <a:rPr lang="ru" sz="1800" b="1" dirty="0">
                <a:solidFill>
                  <a:srgbClr val="182E48"/>
                </a:solidFill>
                <a:latin typeface="Times New Roman"/>
              </a:rPr>
              <a:t>по цвету.</a:t>
            </a:r>
          </a:p>
          <a:p>
            <a:pPr marL="0" marR="0" indent="0" defTabSz="282448">
              <a:spcAft>
                <a:spcPts val="770"/>
              </a:spcAft>
              <a:tabLst>
                <a:tab pos="282448" algn="l"/>
              </a:tabLst>
            </a:pPr>
            <a:r>
              <a:rPr lang="ru" sz="1800" b="1" dirty="0">
                <a:solidFill>
                  <a:srgbClr val="2F5496"/>
                </a:solidFill>
                <a:latin typeface="Times New Roman"/>
              </a:rPr>
              <a:t>2.</a:t>
            </a:r>
            <a:r>
              <a:rPr lang="ru" sz="1800" b="1" dirty="0">
                <a:latin typeface="Times New Roman"/>
              </a:rPr>
              <a:t>	</a:t>
            </a:r>
            <a:r>
              <a:rPr lang="ru" sz="1800" b="1" dirty="0">
                <a:solidFill>
                  <a:srgbClr val="182E48"/>
                </a:solidFill>
                <a:latin typeface="Times New Roman"/>
              </a:rPr>
              <a:t>Группирование разнородных предметов по образцу из двух цветов.</a:t>
            </a:r>
          </a:p>
          <a:p>
            <a:pPr marL="0" marR="0" indent="0" defTabSz="285496">
              <a:spcAft>
                <a:spcPts val="770"/>
              </a:spcAft>
              <a:tabLst>
                <a:tab pos="285496" algn="l"/>
              </a:tabLst>
            </a:pPr>
            <a:r>
              <a:rPr lang="ru" sz="1800" b="1" dirty="0">
                <a:solidFill>
                  <a:srgbClr val="FFFF00"/>
                </a:solidFill>
                <a:latin typeface="Times New Roman"/>
              </a:rPr>
              <a:t>3.</a:t>
            </a:r>
            <a:r>
              <a:rPr lang="ru" sz="1800" b="1" dirty="0">
                <a:latin typeface="Times New Roman"/>
              </a:rPr>
              <a:t>	</a:t>
            </a:r>
            <a:r>
              <a:rPr lang="ru" sz="1800" b="1" dirty="0">
                <a:solidFill>
                  <a:srgbClr val="182E48"/>
                </a:solidFill>
                <a:latin typeface="Times New Roman"/>
              </a:rPr>
              <a:t>Подбирать по образцу предметы четырех цветов.</a:t>
            </a:r>
          </a:p>
          <a:p>
            <a:pPr marL="0" marR="0" indent="0" defTabSz="282448">
              <a:tabLst>
                <a:tab pos="282448" algn="l"/>
              </a:tabLst>
            </a:pPr>
            <a:r>
              <a:rPr lang="ru" sz="1800" b="1" dirty="0">
                <a:solidFill>
                  <a:srgbClr val="00B050"/>
                </a:solidFill>
                <a:latin typeface="Times New Roman"/>
              </a:rPr>
              <a:t>4.</a:t>
            </a:r>
            <a:r>
              <a:rPr lang="ru" sz="1800" b="1" dirty="0">
                <a:latin typeface="Times New Roman"/>
              </a:rPr>
              <a:t>	</a:t>
            </a:r>
            <a:r>
              <a:rPr lang="ru" sz="1800" b="1" dirty="0">
                <a:solidFill>
                  <a:srgbClr val="182E48"/>
                </a:solidFill>
                <a:latin typeface="Times New Roman"/>
              </a:rPr>
              <a:t>Показывать и называть четыре основных цвета.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22920" y="7443216"/>
            <a:ext cx="2606040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800" b="1">
                <a:solidFill>
                  <a:srgbClr val="182E48"/>
                </a:solidFill>
                <a:latin typeface="Times New Roman"/>
              </a:rPr>
              <a:t>10-очень низкий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22920" y="7823645"/>
            <a:ext cx="2130552" cy="10728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840"/>
              </a:spcAft>
            </a:pPr>
            <a:r>
              <a:rPr lang="ru" sz="1800" b="1" dirty="0">
                <a:solidFill>
                  <a:srgbClr val="182E48"/>
                </a:solidFill>
                <a:latin typeface="Times New Roman"/>
              </a:rPr>
              <a:t>20-низкий уровень</a:t>
            </a:r>
          </a:p>
          <a:p>
            <a:pPr marL="0" marR="0" indent="0">
              <a:spcAft>
                <a:spcPts val="840"/>
              </a:spcAft>
            </a:pPr>
            <a:r>
              <a:rPr lang="ru" sz="1800" b="1" dirty="0">
                <a:solidFill>
                  <a:srgbClr val="182E48"/>
                </a:solidFill>
                <a:latin typeface="Times New Roman"/>
              </a:rPr>
              <a:t>30-средний уровень</a:t>
            </a:r>
          </a:p>
          <a:p>
            <a:pPr marL="0" marR="0" indent="0"/>
            <a:r>
              <a:rPr lang="ru" sz="1800" b="1" dirty="0">
                <a:solidFill>
                  <a:srgbClr val="182E48"/>
                </a:solidFill>
                <a:latin typeface="Times New Roman"/>
              </a:rPr>
              <a:t>40-высокий уровень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37264" y="9866376"/>
            <a:ext cx="112776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200">
                <a:latin typeface="Microsoft Sans Serif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17301E-0FD7-8C6E-67D5-4199932B41C8}"/>
              </a:ext>
            </a:extLst>
          </p:cNvPr>
          <p:cNvSpPr txBox="1"/>
          <p:nvPr/>
        </p:nvSpPr>
        <p:spPr>
          <a:xfrm>
            <a:off x="868680" y="910242"/>
            <a:ext cx="9909810" cy="6842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перспективы развития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развитию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цветовосприятия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 должна осуществляться систематически и последовательно и включаться во все этапы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жизнедеятельноссти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режимные моменты (умывание, одевание и т.п.);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гры (дидактические, подвижные);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трудовая деятельность, прогулки и экскурсии.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цветовосприятию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раннего возраста должно производиться с учетом их возрастных психофизиологических и индивидуальных особенностей.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944" y="1717262"/>
            <a:ext cx="9790176" cy="7257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980"/>
              </a:spcAft>
            </a:pPr>
            <a:r>
              <a:rPr lang="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  <a:p>
            <a:pPr marL="0" marR="0" indent="0" algn="ctr">
              <a:spcAft>
                <a:spcPts val="980"/>
              </a:spcAft>
            </a:pPr>
            <a:endParaRPr lang="ru" sz="24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Aft>
                <a:spcPts val="980"/>
              </a:spcAft>
            </a:pPr>
            <a:endParaRPr lang="ru" sz="24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69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Альтхауз Д. Цвет, форма, количество: опыт работы по развитию познавательных способностей детей дошкольного возраста / Рус. пер. с нем. под редакцией В.В. Юршайкина. - М.: Просвещение, 2010 - 64 с.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Башаева Т.В. Развитие восприятия у детей. Форма, цвет, звук. Попул. пособие для родителей и педагогов. - Ярославль: Академия развития, 1997. - 237 с.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 Л.А. Воспитание сенсорной культуры ребёнка от рождения до 6 лет: Кн. для воспитателя дет. сада / Л.А. Венегер, Э.Г. Пилюгина, Н.Б. Венгер. Под ред. Л.А. Венгера. </a:t>
            </a:r>
            <a:r>
              <a:rPr lang="ru" dirty="0">
                <a:solidFill>
                  <a:srgbClr val="4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Просвещение, 1995. - 144 с.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раннего возраста: Пособие для воспитателей детского сада и родителей / Е.О. Смирнова, Н.Н. Авдеева, Л.Н. Галигузова и др. - М.: Просвщение, 1996. - 158 с.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обучение детей раннего возраста: Кн. для воспитателя дет. сада / Т.М. Фонарёв, С.Л. Новосёлова, Л.И. Каплан и др.: Под ред. Л.Н. Павловой. - М.: Просвещение, 1996 г. - 176 с.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развитие детей раннего возраста: Пособие для воспитателя дет. сада / В.В. Гербова, Р.Г. Казакова, И.М. Кононова и др.; </a:t>
            </a:r>
            <a:r>
              <a:rPr lang="ru" dirty="0">
                <a:solidFill>
                  <a:srgbClr val="4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Г.М. Ляминой. - М.: Просвещение, 2000. - 224 с.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Галанова Т.В. Развивающие игры с малышами до 3-х лет. Популярное пособие для родителей и педагогов. </a:t>
            </a:r>
            <a:r>
              <a:rPr lang="ru" dirty="0">
                <a:solidFill>
                  <a:srgbClr val="4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Ярославль: Академия развития, 1996. - 240 с.</a:t>
            </a:r>
          </a:p>
          <a:p>
            <a:pPr marL="0" marR="0" indent="0" algn="just">
              <a:lnSpc>
                <a:spcPct val="70000"/>
              </a:lnSpc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занятия с детьми раннего возраста: Пособие для воспитателя дет. сада/</a:t>
            </a:r>
          </a:p>
          <a:p>
            <a:pPr marL="0" marR="0" indent="0" algn="just">
              <a:lnSpc>
                <a:spcPct val="70000"/>
              </a:lnSpc>
              <a:spcAft>
                <a:spcPts val="700"/>
              </a:spcAf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 Зворыгина и др.; под ред. С.Н. Новосёловой. - М.: Просвещение, 1995. </a:t>
            </a:r>
            <a:r>
              <a:rPr lang="ru" dirty="0">
                <a:solidFill>
                  <a:srgbClr val="4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с.</a:t>
            </a:r>
          </a:p>
          <a:p>
            <a:pPr marL="0" marR="0" indent="0">
              <a:lnSpc>
                <a:spcPct val="73000"/>
              </a:lnSpc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Кроха: Пособие по воспитанию, обучению и развитию детей до трёх лет / Г.Г. Григорьева, Н.П. Кочетова и др. </a:t>
            </a:r>
            <a:r>
              <a:rPr lang="ru" dirty="0">
                <a:solidFill>
                  <a:srgbClr val="4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3-е изд., перераб. </a:t>
            </a:r>
            <a:r>
              <a:rPr lang="ru" dirty="0">
                <a:solidFill>
                  <a:srgbClr val="4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Просвещение, 2000. - 256 с.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76" y="3102864"/>
            <a:ext cx="9811512" cy="5230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5280" y="701040"/>
            <a:ext cx="3901440" cy="448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презентации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272" y="1612392"/>
            <a:ext cx="11649456" cy="1011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цветовосприятия у детей раннего возраста, как основа сенсорного развития»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232" y="3441192"/>
            <a:ext cx="11731752" cy="417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первых дней жизни к ребёнку поступает колоссальная цветовая информация. Но мир цвета открывается не сразу. В первый год жизни цвет слит для ребёнка с остальными характеристиками предметов и не выделяется им, как самостоятельное, особое свойство окружающего предметного мира. Всё это говорит о том, что с детьми необходимо проводить специальную работу по развитию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цветоразличения.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работе по формированию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 дошкольного возраста нет системы, а полагаются лишь на отдельные методические приёмы.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эффективных и наиболее интересных для детей средством сенсорного воспитания являются дидактические игры, в ходе которых формируются знания об окружающем мире, воспитывают познавательные интересы. Они расширяют кругозор детей, создают благоприятные условия для решения задач сенсорного воспитания. Игры способствуют развитию у детей наблюдательности и любознательности.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997FDF-E78E-3564-51B5-7E6A5F1CCFFE}"/>
              </a:ext>
            </a:extLst>
          </p:cNvPr>
          <p:cNvSpPr txBox="1"/>
          <p:nvPr/>
        </p:nvSpPr>
        <p:spPr>
          <a:xfrm>
            <a:off x="4690110" y="1217414"/>
            <a:ext cx="7581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темы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904" y="2063210"/>
            <a:ext cx="11731752" cy="6565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910"/>
              </a:spcAft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 педагогической деятельности</a:t>
            </a:r>
          </a:p>
          <a:p>
            <a:pPr marL="0" marR="0" indent="0" algn="ctr">
              <a:spcAft>
                <a:spcPts val="910"/>
              </a:spcAft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Aft>
                <a:spcPts val="910"/>
              </a:spcAft>
            </a:pPr>
            <a:endParaRPr lang="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Создание системы работы, способствующей формированию сенсорных эталонов цвета у детей третьего года жизни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1)сформировать у детей сенсомоторные навыки в играх с дидактическим материалом: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умение выделять и учитывать цвет;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-умение группировать в соответствии с образцом предметы по цвету;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-умение пользоваться общепринятыми словами-названиями цвета.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2)обогатить чувственный опыт детей через наглядный материал;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совершенствовать предметно-развивающую среду группы;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оптимизировать формы образовательного процесса, повышающие познавательный интерес малышей.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864" y="2170176"/>
            <a:ext cx="9698736" cy="426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Теоретическое исследование темы</a:t>
            </a:r>
            <a:endParaRPr lang="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048" y="3575018"/>
            <a:ext cx="11326368" cy="3541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начале 17 в.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чешский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Я.А. Коменский рассмотрел вопросы целенаправленного формирования у детей чувства цвета. Он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считал,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формирование у детей интереса к цвету должно осуществляться постепенно и строиться с учетом возрастных особенностей. По мнению Коменского цвет имеет большое значение в развитии эстетического восприятия детей и может выступать для ребенка как один из признаков предмета.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Особый интерес к данной теме проявляла доктор медицинских наук психолог и педагог М. М.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Манасеина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Исходя из учений И. М. Сеченова она разработала собственную концепцию «Интеллектуальности человеческих ощущений». «Дети только и делают в течение первых лет жизни, что упражняют свои органы чувств». Она отвела немаловажную роль развитию «цветового зрения». На основании наблюдений Б.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Прейра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своих собственных М.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Манасеина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доказывает: малыши не сразу приобретают способность различать цвета.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Монтессори считала, что эффективная работа по формированию у детей навыков различать, называть и использовать различные цвета и оттенки возможна только при наличии специальных дидактических средств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514604">
              <a:spcAft>
                <a:spcPts val="630"/>
              </a:spcAft>
            </a:pPr>
            <a:endParaRPr lang="ru" sz="27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296" y="1972056"/>
            <a:ext cx="10786872" cy="41605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2400" b="1" dirty="0">
                <a:solidFill>
                  <a:schemeClr val="accent5"/>
                </a:solidFill>
                <a:latin typeface="Times New Roman"/>
              </a:rPr>
              <a:t>Методы работы с цветом (по Е.А. Аркину)</a:t>
            </a:r>
          </a:p>
          <a:p>
            <a:pPr marL="0" marR="0" indent="0" algn="ctr"/>
            <a:endParaRPr lang="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pPr marL="0" marR="0" indent="0" algn="ctr"/>
            <a:endParaRPr lang="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педагогических наук 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Аркин  предложил использовать три метода работы с цветом: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подбора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называния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выбора по называнию</a:t>
            </a:r>
          </a:p>
          <a:p>
            <a:pPr marL="0" marR="0" indent="0"/>
            <a:endParaRPr lang="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A5610D-D128-7B83-B16F-6B61EBF2F13F}"/>
              </a:ext>
            </a:extLst>
          </p:cNvPr>
          <p:cNvSpPr txBox="1"/>
          <p:nvPr/>
        </p:nvSpPr>
        <p:spPr>
          <a:xfrm>
            <a:off x="2361438" y="515035"/>
            <a:ext cx="7581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технологии, методы, формы и приемы, используемые в практической деятельности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FB32FBF-38FA-EB1B-4CE6-4874F4E7216A}"/>
              </a:ext>
            </a:extLst>
          </p:cNvPr>
          <p:cNvSpPr/>
          <p:nvPr/>
        </p:nvSpPr>
        <p:spPr>
          <a:xfrm>
            <a:off x="451104" y="5345906"/>
            <a:ext cx="10503408" cy="1121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2400" b="1" dirty="0">
                <a:solidFill>
                  <a:schemeClr val="accent5"/>
                </a:solidFill>
                <a:latin typeface="Times New Roman"/>
              </a:rPr>
              <a:t>Этапы знакомства детей с цветом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D8483DE-DDB8-28B0-9FDB-20881A755B70}"/>
              </a:ext>
            </a:extLst>
          </p:cNvPr>
          <p:cNvSpPr/>
          <p:nvPr/>
        </p:nvSpPr>
        <p:spPr>
          <a:xfrm>
            <a:off x="423672" y="6485573"/>
            <a:ext cx="3520440" cy="1792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различение цветов по принципу «такой – не такой». На данном этапе дети сравнивают предложенные им предметы по цвету, прикладывая их, друг к другу, сравнивая их друг с другом;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264D935-6844-F42F-E3D4-12BAC0F0F3DB}"/>
              </a:ext>
            </a:extLst>
          </p:cNvPr>
          <p:cNvSpPr/>
          <p:nvPr/>
        </p:nvSpPr>
        <p:spPr>
          <a:xfrm>
            <a:off x="4459224" y="6485573"/>
            <a:ext cx="3240024" cy="1780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зрительное соотнесение цветов – восприятие цвета на расстоянии, без прикладывания; выбор цвета по образцу;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6A395C-A09F-9B27-7773-DCB64E4CCE4E}"/>
              </a:ext>
            </a:extLst>
          </p:cNvPr>
          <p:cNvSpPr/>
          <p:nvPr/>
        </p:nvSpPr>
        <p:spPr>
          <a:xfrm>
            <a:off x="8446008" y="6473381"/>
            <a:ext cx="3691128" cy="1792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8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закрепление представлений о цвете в слове. На данном этапе дети различают цвета по названию, не прикладывая предметы, друг к другу и не сравнивая их по образцу.</a:t>
            </a:r>
            <a:endParaRPr lang="ru" sz="30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680" y="435293"/>
            <a:ext cx="10363200" cy="993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Результаты профессиональной педагогической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9680" y="2298192"/>
            <a:ext cx="10210800" cy="69646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445008">
              <a:lnSpc>
                <a:spcPct val="107000"/>
              </a:lnSpc>
              <a:spcAft>
                <a:spcPts val="140"/>
              </a:spcAft>
              <a:tabLst>
                <a:tab pos="445008" algn="l"/>
              </a:tabLs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Публикации статей в международном образовательном портале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MAAM.ru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defTabSz="445008">
              <a:lnSpc>
                <a:spcPct val="108000"/>
              </a:lnSpc>
              <a:spcAft>
                <a:spcPts val="140"/>
              </a:spcAft>
              <a:tabLst>
                <a:tab pos="445008" algn="l"/>
              </a:tabLs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Публикация статей в социальной сети работников образования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nsportal.ru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defTabSz="445008">
              <a:lnSpc>
                <a:spcPct val="108000"/>
              </a:lnSpc>
              <a:spcAft>
                <a:spcPts val="140"/>
              </a:spcAft>
              <a:tabLst>
                <a:tab pos="445008" algn="l"/>
              </a:tabLst>
            </a:pPr>
            <a:r>
              <a:rPr lang="ru" dirty="0">
                <a:solidFill>
                  <a:srgbClr val="162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Публикация статей в социальной сети «Солнечный свет»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2C74C9-2034-8EA8-3B80-801B424E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4326943"/>
            <a:ext cx="9326880" cy="66001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5290" y="893064"/>
            <a:ext cx="6870192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" sz="2400" dirty="0">
                <a:solidFill>
                  <a:schemeClr val="accent5"/>
                </a:solidFill>
                <a:latin typeface="Times New Roman"/>
              </a:rPr>
              <a:t>Дидактические игры</a:t>
            </a:r>
          </a:p>
          <a:p>
            <a:endParaRPr lang="ru" sz="2400" dirty="0">
              <a:solidFill>
                <a:schemeClr val="accent5"/>
              </a:solidFill>
              <a:latin typeface="Times New Roman"/>
            </a:endParaRPr>
          </a:p>
          <a:p>
            <a:endParaRPr lang="ru" sz="2400" dirty="0">
              <a:solidFill>
                <a:schemeClr val="accent5"/>
              </a:solidFill>
              <a:latin typeface="Times New Roman"/>
            </a:endParaRPr>
          </a:p>
          <a:p>
            <a:r>
              <a:rPr lang="ru" dirty="0">
                <a:latin typeface="Times New Roman"/>
              </a:rPr>
              <a:t>«Найди грибок»</a:t>
            </a:r>
          </a:p>
          <a:p>
            <a:r>
              <a:rPr lang="ru" dirty="0">
                <a:latin typeface="Times New Roman"/>
              </a:rPr>
              <a:t>«Собери пирамидки»</a:t>
            </a:r>
          </a:p>
          <a:p>
            <a:r>
              <a:rPr lang="ru" dirty="0">
                <a:latin typeface="Times New Roman"/>
              </a:rPr>
              <a:t>«Привяжи ленточку»</a:t>
            </a:r>
          </a:p>
          <a:p>
            <a:r>
              <a:rPr lang="ru" dirty="0">
                <a:latin typeface="Times New Roman"/>
              </a:rPr>
              <a:t>«Найди предметы такого же цвета»</a:t>
            </a:r>
          </a:p>
          <a:p>
            <a:r>
              <a:rPr lang="ru" dirty="0">
                <a:latin typeface="Times New Roman"/>
              </a:rPr>
              <a:t>«Найди ключ к домику»</a:t>
            </a:r>
          </a:p>
          <a:p>
            <a:r>
              <a:rPr lang="ru" dirty="0">
                <a:latin typeface="Times New Roman"/>
              </a:rPr>
              <a:t>«Цветное лотто», и т.д.</a:t>
            </a:r>
          </a:p>
          <a:p>
            <a:endParaRPr lang="ru" sz="240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7264" y="9866376"/>
            <a:ext cx="10972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200">
                <a:latin typeface="Microsoft Sans Serif"/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4D61F3-0A62-D8B6-CFB1-785D7C9A4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3481" y="2898163"/>
            <a:ext cx="5940664" cy="87444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88DE3F-511A-8239-612E-961B3FA2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7" y="2064591"/>
            <a:ext cx="10407757" cy="65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1059</Words>
  <Application>Microsoft Office PowerPoint</Application>
  <PresentationFormat>Произвольный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Microsoft Sans Serif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Учетная запись Майкрософт</dc:creator>
  <cp:keywords/>
  <cp:lastModifiedBy>79527</cp:lastModifiedBy>
  <cp:revision>7</cp:revision>
  <dcterms:modified xsi:type="dcterms:W3CDTF">2022-11-28T07:39:37Z</dcterms:modified>
</cp:coreProperties>
</file>