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handoutMasterIdLst>
    <p:handoutMasterId r:id="rId23"/>
  </p:handoutMasterIdLst>
  <p:sldIdLst>
    <p:sldId id="282" r:id="rId2"/>
    <p:sldId id="258" r:id="rId3"/>
    <p:sldId id="259" r:id="rId4"/>
    <p:sldId id="262" r:id="rId5"/>
    <p:sldId id="261" r:id="rId6"/>
    <p:sldId id="290" r:id="rId7"/>
    <p:sldId id="263" r:id="rId8"/>
    <p:sldId id="271" r:id="rId9"/>
    <p:sldId id="265" r:id="rId10"/>
    <p:sldId id="266" r:id="rId11"/>
    <p:sldId id="286" r:id="rId12"/>
    <p:sldId id="287" r:id="rId13"/>
    <p:sldId id="288" r:id="rId14"/>
    <p:sldId id="267" r:id="rId15"/>
    <p:sldId id="274" r:id="rId16"/>
    <p:sldId id="275" r:id="rId17"/>
    <p:sldId id="289" r:id="rId18"/>
    <p:sldId id="276" r:id="rId19"/>
    <p:sldId id="291" r:id="rId20"/>
    <p:sldId id="28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3"/>
      <c:hPercent val="64"/>
      <c:rotY val="29"/>
      <c:depthPercent val="150"/>
      <c:rAngAx val="1"/>
    </c:view3D>
    <c:floor>
      <c:spPr>
        <a:noFill/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sideWall>
    <c:backWall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4.1653363535037576E-2"/>
          <c:y val="2.5985786421736882E-2"/>
          <c:w val="0.9582115334948389"/>
          <c:h val="0.85391259883133719"/>
        </c:manualLayout>
      </c:layout>
      <c:bar3DChart>
        <c:barDir val="col"/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I группа</c:v>
                </c:pt>
              </c:strCache>
            </c:strRef>
          </c:tx>
          <c:spPr>
            <a:solidFill>
              <a:srgbClr val="00FF00"/>
            </a:solidFill>
            <a:ln w="12704">
              <a:solidFill>
                <a:srgbClr val="000000"/>
              </a:solidFill>
              <a:prstDash val="solid"/>
            </a:ln>
          </c:spPr>
          <c:dLbls>
            <c:spPr>
              <a:noFill/>
              <a:ln w="25407">
                <a:noFill/>
              </a:ln>
            </c:spPr>
            <c:txPr>
              <a:bodyPr/>
              <a:lstStyle/>
              <a:p>
                <a:pPr>
                  <a:defRPr sz="799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Sheet1!$B$1:$F$1</c:f>
              <c:strCache>
                <c:ptCount val="5"/>
                <c:pt idx="0">
                  <c:v>I группа НПР</c:v>
                </c:pt>
                <c:pt idx="1">
                  <c:v>II группа НПР</c:v>
                </c:pt>
                <c:pt idx="2">
                  <c:v>III группа НПР</c:v>
                </c:pt>
                <c:pt idx="3">
                  <c:v>IV группа НПР</c:v>
                </c:pt>
                <c:pt idx="4">
                  <c:v>V группа НПР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3">
                  <c:v>57</c:v>
                </c:pt>
                <c:pt idx="4">
                  <c:v>43</c:v>
                </c:pt>
              </c:numCache>
            </c:numRef>
          </c:val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II группа</c:v>
                </c:pt>
              </c:strCache>
            </c:strRef>
          </c:tx>
          <c:spPr>
            <a:solidFill>
              <a:srgbClr val="FF0000"/>
            </a:solidFill>
            <a:ln w="12704">
              <a:solidFill>
                <a:srgbClr val="000000"/>
              </a:solidFill>
              <a:prstDash val="solid"/>
            </a:ln>
          </c:spPr>
          <c:dLbls>
            <c:dLbl>
              <c:idx val="0"/>
              <c:layout/>
              <c:showVal val="1"/>
            </c:dLbl>
            <c:spPr>
              <a:noFill/>
              <a:ln w="25407">
                <a:noFill/>
              </a:ln>
            </c:spPr>
            <c:txPr>
              <a:bodyPr/>
              <a:lstStyle/>
              <a:p>
                <a:pPr>
                  <a:defRPr sz="79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1"/>
            <c:showVal val="1"/>
          </c:dLbls>
          <c:cat>
            <c:strRef>
              <c:f>Sheet1!$B$1:$F$1</c:f>
              <c:strCache>
                <c:ptCount val="5"/>
                <c:pt idx="0">
                  <c:v>I группа НПР</c:v>
                </c:pt>
                <c:pt idx="1">
                  <c:v>II группа НПР</c:v>
                </c:pt>
                <c:pt idx="2">
                  <c:v>III группа НПР</c:v>
                </c:pt>
                <c:pt idx="3">
                  <c:v>IV группа НПР</c:v>
                </c:pt>
                <c:pt idx="4">
                  <c:v>V группа НПР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1">
                  <c:v>71</c:v>
                </c:pt>
                <c:pt idx="2">
                  <c:v>29</c:v>
                </c:pt>
              </c:numCache>
            </c:numRef>
          </c:val>
        </c:ser>
        <c:gapWidth val="100"/>
        <c:gapDepth val="250"/>
        <c:shape val="box"/>
        <c:axId val="116775936"/>
        <c:axId val="117019392"/>
        <c:axId val="111443456"/>
      </c:bar3DChart>
      <c:catAx>
        <c:axId val="116775936"/>
        <c:scaling>
          <c:orientation val="minMax"/>
        </c:scaling>
        <c:axPos val="b"/>
        <c:numFmt formatCode="General" sourceLinked="0"/>
        <c:tickLblPos val="low"/>
        <c:spPr>
          <a:ln w="31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7019392"/>
        <c:crosses val="autoZero"/>
        <c:auto val="1"/>
        <c:lblAlgn val="ctr"/>
        <c:lblOffset val="100"/>
        <c:tickLblSkip val="1"/>
        <c:tickMarkSkip val="1"/>
      </c:catAx>
      <c:valAx>
        <c:axId val="117019392"/>
        <c:scaling>
          <c:orientation val="minMax"/>
          <c:max val="90"/>
        </c:scaling>
        <c:axPos val="l"/>
        <c:majorGridlines>
          <c:spPr>
            <a:ln w="3173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49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Кол-во детей (%)</a:t>
                </a:r>
              </a:p>
            </c:rich>
          </c:tx>
          <c:layout>
            <c:manualLayout>
              <c:xMode val="edge"/>
              <c:yMode val="edge"/>
              <c:x val="3.3546374315898325E-2"/>
              <c:y val="0.34472947983775337"/>
            </c:manualLayout>
          </c:layout>
          <c:spPr>
            <a:noFill/>
            <a:ln w="25407">
              <a:noFill/>
            </a:ln>
          </c:spPr>
        </c:title>
        <c:numFmt formatCode="General" sourceLinked="1"/>
        <c:tickLblPos val="nextTo"/>
        <c:spPr>
          <a:ln w="31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4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6775936"/>
        <c:crosses val="autoZero"/>
        <c:crossBetween val="between"/>
        <c:majorUnit val="10"/>
        <c:minorUnit val="10"/>
      </c:valAx>
      <c:serAx>
        <c:axId val="111443456"/>
        <c:scaling>
          <c:orientation val="minMax"/>
        </c:scaling>
        <c:axPos val="b"/>
        <c:numFmt formatCode="General" sourceLinked="1"/>
        <c:tickLblPos val="low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9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17019392"/>
        <c:crosses val="autoZero"/>
        <c:tickLblSkip val="1"/>
        <c:tickMarkSkip val="1"/>
      </c:serAx>
      <c:spPr>
        <a:noFill/>
        <a:ln w="25384">
          <a:noFill/>
        </a:ln>
      </c:spPr>
    </c:plotArea>
    <c:legend>
      <c:legendPos val="r"/>
      <c:layout>
        <c:manualLayout>
          <c:xMode val="edge"/>
          <c:yMode val="edge"/>
          <c:x val="0.8753993313440217"/>
          <c:y val="0.38176628489620856"/>
          <c:w val="0.11980825435217979"/>
          <c:h val="0.17378907182056791"/>
        </c:manualLayout>
      </c:layout>
      <c:spPr>
        <a:solidFill>
          <a:srgbClr val="FFFFFF"/>
        </a:solidFill>
        <a:ln w="3176">
          <a:solidFill>
            <a:srgbClr val="000000"/>
          </a:solidFill>
          <a:prstDash val="solid"/>
        </a:ln>
      </c:spPr>
      <c:txPr>
        <a:bodyPr/>
        <a:lstStyle/>
        <a:p>
          <a:pPr>
            <a:defRPr sz="799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549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3"/>
      <c:hPercent val="64"/>
      <c:rotY val="29"/>
      <c:depthPercent val="150"/>
      <c:rAngAx val="1"/>
    </c:view3D>
    <c:floor>
      <c:spPr>
        <a:noFill/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sideWall>
    <c:backWall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4.0697649909682172E-2"/>
          <c:y val="2.5985778696346811E-2"/>
          <c:w val="0.78274760383386865"/>
          <c:h val="0.88034188034188265"/>
        </c:manualLayout>
      </c:layout>
      <c:bar3DChart>
        <c:barDir val="col"/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I группа</c:v>
                </c:pt>
              </c:strCache>
            </c:strRef>
          </c:tx>
          <c:spPr>
            <a:solidFill>
              <a:srgbClr val="00FF00"/>
            </a:solidFill>
            <a:ln w="12704">
              <a:solidFill>
                <a:srgbClr val="000000"/>
              </a:solidFill>
              <a:prstDash val="solid"/>
            </a:ln>
          </c:spPr>
          <c:dLbls>
            <c:spPr>
              <a:noFill/>
              <a:ln w="25409">
                <a:noFill/>
              </a:ln>
            </c:spPr>
            <c:txPr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Sheet1!$B$1:$D$1</c:f>
              <c:strCache>
                <c:ptCount val="3"/>
                <c:pt idx="0">
                  <c:v>Готовы</c:v>
                </c:pt>
                <c:pt idx="1">
                  <c:v>Условно готовы</c:v>
                </c:pt>
                <c:pt idx="2">
                  <c:v>Не готовы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1">
                  <c:v>29</c:v>
                </c:pt>
                <c:pt idx="2">
                  <c:v>71</c:v>
                </c:pt>
              </c:numCache>
            </c:numRef>
          </c:val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II группа</c:v>
                </c:pt>
              </c:strCache>
            </c:strRef>
          </c:tx>
          <c:spPr>
            <a:solidFill>
              <a:srgbClr val="FF0000"/>
            </a:solidFill>
            <a:ln w="12704">
              <a:solidFill>
                <a:srgbClr val="000000"/>
              </a:solidFill>
              <a:prstDash val="solid"/>
            </a:ln>
          </c:spPr>
          <c:dLbls>
            <c:dLbl>
              <c:idx val="0"/>
              <c:layout/>
              <c:showVal val="1"/>
            </c:dLbl>
            <c:spPr>
              <a:noFill/>
              <a:ln w="25409">
                <a:noFill/>
              </a:ln>
            </c:spPr>
            <c:txPr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1"/>
            <c:showVal val="1"/>
          </c:dLbls>
          <c:cat>
            <c:strRef>
              <c:f>Sheet1!$B$1:$D$1</c:f>
              <c:strCache>
                <c:ptCount val="3"/>
                <c:pt idx="0">
                  <c:v>Готовы</c:v>
                </c:pt>
                <c:pt idx="1">
                  <c:v>Условно готовы</c:v>
                </c:pt>
                <c:pt idx="2">
                  <c:v>Не готовы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29</c:v>
                </c:pt>
                <c:pt idx="1">
                  <c:v>42</c:v>
                </c:pt>
                <c:pt idx="2">
                  <c:v>29</c:v>
                </c:pt>
              </c:numCache>
            </c:numRef>
          </c:val>
        </c:ser>
        <c:gapWidth val="100"/>
        <c:gapDepth val="250"/>
        <c:shape val="box"/>
        <c:axId val="117166080"/>
        <c:axId val="117167616"/>
        <c:axId val="117072320"/>
      </c:bar3DChart>
      <c:catAx>
        <c:axId val="117166080"/>
        <c:scaling>
          <c:orientation val="minMax"/>
        </c:scaling>
        <c:axPos val="b"/>
        <c:numFmt formatCode="General" sourceLinked="0"/>
        <c:tickLblPos val="low"/>
        <c:spPr>
          <a:ln w="31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7167616"/>
        <c:crosses val="autoZero"/>
        <c:auto val="1"/>
        <c:lblAlgn val="ctr"/>
        <c:lblOffset val="100"/>
        <c:tickLblSkip val="1"/>
        <c:tickMarkSkip val="1"/>
      </c:catAx>
      <c:valAx>
        <c:axId val="117167616"/>
        <c:scaling>
          <c:orientation val="minMax"/>
          <c:max val="80"/>
        </c:scaling>
        <c:axPos val="l"/>
        <c:majorGridlines>
          <c:spPr>
            <a:ln w="3173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49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Кол-во детей (%)</a:t>
                </a:r>
              </a:p>
            </c:rich>
          </c:tx>
          <c:layout>
            <c:manualLayout>
              <c:xMode val="edge"/>
              <c:yMode val="edge"/>
              <c:x val="3.3546404785526215E-2"/>
              <c:y val="0.3447293447293448"/>
            </c:manualLayout>
          </c:layout>
          <c:spPr>
            <a:noFill/>
            <a:ln w="25409">
              <a:noFill/>
            </a:ln>
          </c:spPr>
        </c:title>
        <c:numFmt formatCode="General" sourceLinked="1"/>
        <c:tickLblPos val="nextTo"/>
        <c:spPr>
          <a:ln w="31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4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7166080"/>
        <c:crosses val="autoZero"/>
        <c:crossBetween val="between"/>
        <c:majorUnit val="10"/>
        <c:minorUnit val="10"/>
      </c:valAx>
      <c:serAx>
        <c:axId val="117072320"/>
        <c:scaling>
          <c:orientation val="minMax"/>
        </c:scaling>
        <c:axPos val="b"/>
        <c:numFmt formatCode="General" sourceLinked="1"/>
        <c:tickLblPos val="low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9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17167616"/>
        <c:crosses val="autoZero"/>
        <c:tickLblSkip val="1"/>
        <c:tickMarkSkip val="1"/>
      </c:serAx>
      <c:spPr>
        <a:noFill/>
        <a:ln w="25385">
          <a:noFill/>
        </a:ln>
      </c:spPr>
    </c:plotArea>
    <c:legend>
      <c:legendPos val="r"/>
      <c:layout>
        <c:manualLayout>
          <c:xMode val="edge"/>
          <c:yMode val="edge"/>
          <c:x val="0.81584603875182704"/>
          <c:y val="0.38176638176638406"/>
          <c:w val="0.11670413813669826"/>
          <c:h val="0.15328114488608163"/>
        </c:manualLayout>
      </c:layout>
      <c:spPr>
        <a:solidFill>
          <a:srgbClr val="FFFFFF"/>
        </a:solidFill>
        <a:ln w="3176">
          <a:solidFill>
            <a:srgbClr val="000000"/>
          </a:solidFill>
          <a:prstDash val="solid"/>
        </a:ln>
      </c:spPr>
      <c:txPr>
        <a:bodyPr/>
        <a:lstStyle/>
        <a:p>
          <a:pPr>
            <a:defRPr sz="80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549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3"/>
      <c:hPercent val="64"/>
      <c:rotY val="29"/>
      <c:depthPercent val="150"/>
      <c:rAngAx val="1"/>
    </c:view3D>
    <c:floor>
      <c:spPr>
        <a:noFill/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sideWall>
    <c:backWall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7444089456869026E-2"/>
          <c:y val="1.1396011396011443E-2"/>
          <c:w val="0.78274760383386865"/>
          <c:h val="0.88034188034188265"/>
        </c:manualLayout>
      </c:layout>
      <c:bar3DChart>
        <c:barDir val="col"/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I группа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799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Sheet1!$B$1:$E$1</c:f>
              <c:strCache>
                <c:ptCount val="4"/>
                <c:pt idx="0">
                  <c:v>Норма</c:v>
                </c:pt>
                <c:pt idx="1">
                  <c:v>Группа внимания</c:v>
                </c:pt>
                <c:pt idx="2">
                  <c:v>Группа риска</c:v>
                </c:pt>
                <c:pt idx="3">
                  <c:v>Группа высокого риска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14</c:v>
                </c:pt>
                <c:pt idx="1">
                  <c:v>86</c:v>
                </c:pt>
              </c:numCache>
            </c:numRef>
          </c:val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II группа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/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79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1"/>
            <c:showVal val="1"/>
          </c:dLbls>
          <c:cat>
            <c:strRef>
              <c:f>Sheet1!$B$1:$E$1</c:f>
              <c:strCache>
                <c:ptCount val="4"/>
                <c:pt idx="0">
                  <c:v>Норма</c:v>
                </c:pt>
                <c:pt idx="1">
                  <c:v>Группа внимания</c:v>
                </c:pt>
                <c:pt idx="2">
                  <c:v>Группа риска</c:v>
                </c:pt>
                <c:pt idx="3">
                  <c:v>Группа высокого риска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1">
                  <c:v>14</c:v>
                </c:pt>
                <c:pt idx="2">
                  <c:v>57</c:v>
                </c:pt>
                <c:pt idx="3">
                  <c:v>29</c:v>
                </c:pt>
              </c:numCache>
            </c:numRef>
          </c:val>
        </c:ser>
        <c:gapWidth val="100"/>
        <c:gapDepth val="250"/>
        <c:shape val="box"/>
        <c:axId val="140179712"/>
        <c:axId val="133902336"/>
        <c:axId val="140161024"/>
      </c:bar3DChart>
      <c:catAx>
        <c:axId val="140179712"/>
        <c:scaling>
          <c:orientation val="minMax"/>
        </c:scaling>
        <c:axPos val="b"/>
        <c:numFmt formatCode="General" sourceLinked="0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74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3902336"/>
        <c:crosses val="autoZero"/>
        <c:auto val="1"/>
        <c:lblAlgn val="ctr"/>
        <c:lblOffset val="100"/>
        <c:tickLblSkip val="1"/>
        <c:tickMarkSkip val="1"/>
      </c:catAx>
      <c:valAx>
        <c:axId val="133902336"/>
        <c:scaling>
          <c:orientation val="minMax"/>
          <c:max val="90"/>
        </c:scaling>
        <c:axPos val="l"/>
        <c:majorGridlines>
          <c:spPr>
            <a:ln w="3172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49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Кол-во детей (%)</a:t>
                </a:r>
              </a:p>
            </c:rich>
          </c:tx>
          <c:layout>
            <c:manualLayout>
              <c:xMode val="edge"/>
              <c:yMode val="edge"/>
              <c:x val="3.3546404785526215E-2"/>
              <c:y val="0.344729344729344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4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40179712"/>
        <c:crosses val="autoZero"/>
        <c:crossBetween val="between"/>
        <c:majorUnit val="10"/>
        <c:minorUnit val="10"/>
      </c:valAx>
      <c:serAx>
        <c:axId val="140161024"/>
        <c:scaling>
          <c:orientation val="minMax"/>
        </c:scaling>
        <c:axPos val="b"/>
        <c:numFmt formatCode="General" sourceLinked="1"/>
        <c:tickLblPos val="low"/>
        <c:spPr>
          <a:ln w="31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9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33902336"/>
        <c:crosses val="autoZero"/>
        <c:tickLblSkip val="1"/>
        <c:tickMarkSkip val="1"/>
      </c:serAx>
      <c:spPr>
        <a:noFill/>
        <a:ln w="25376">
          <a:noFill/>
        </a:ln>
      </c:spPr>
    </c:plotArea>
    <c:legend>
      <c:legendPos val="r"/>
      <c:layout>
        <c:manualLayout>
          <c:xMode val="edge"/>
          <c:yMode val="edge"/>
          <c:x val="0.87539933106448586"/>
          <c:y val="0.38176638176638394"/>
          <c:w val="0.11980827755382228"/>
          <c:h val="0.17378917378917391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99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549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/>
  <c:userShapes r:id="rId3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0.49975</cdr:x>
      <cdr:y>0.5005</cdr:y>
    </cdr:from>
    <cdr:to>
      <cdr:x>0.50625</cdr:x>
      <cdr:y>0.549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79834" y="1673309"/>
          <a:ext cx="38758" cy="16214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0.49975</cdr:x>
      <cdr:y>0.5005</cdr:y>
    </cdr:from>
    <cdr:to>
      <cdr:x>0.50625</cdr:x>
      <cdr:y>0.549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79834" y="1673309"/>
          <a:ext cx="38758" cy="16214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0.49975</cdr:x>
      <cdr:y>0.5005</cdr:y>
    </cdr:from>
    <cdr:to>
      <cdr:x>0.50625</cdr:x>
      <cdr:y>0.549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79834" y="1673309"/>
          <a:ext cx="38758" cy="16214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9B6E7-5CBC-4AAF-AD5C-0C7E454AD243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A0E47-674A-4DE7-B8F8-178CAB06B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212F9-312D-49AA-BC6C-B777CA2DD0FA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A5104-1C45-4521-A307-43869E9B3D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A5104-1C45-4521-A307-43869E9B3D9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Microsoft_Office_PowerPoint5.sldx"/><Relationship Id="rId4" Type="http://schemas.openxmlformats.org/officeDocument/2006/relationships/package" Target="../embeddings/______Microsoft_Office_PowerPoint4.sldx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CIM\100PHOTO\SAM_1122.JPG"/>
          <p:cNvPicPr>
            <a:picLocks noChangeAspect="1" noChangeArrowheads="1"/>
          </p:cNvPicPr>
          <p:nvPr/>
        </p:nvPicPr>
        <p:blipFill>
          <a:blip r:embed="rId2" cstate="print"/>
          <a:srcRect b="14102"/>
          <a:stretch>
            <a:fillRect/>
          </a:stretch>
        </p:blipFill>
        <p:spPr>
          <a:xfrm>
            <a:off x="1547665" y="188640"/>
            <a:ext cx="6120679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11560" y="4509120"/>
            <a:ext cx="8136904" cy="1754326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perspectiveRelaxedModerately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7620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ГКУЗ НО « Дзержинский специализированный дом ребенка №2»</a:t>
            </a:r>
            <a:endParaRPr lang="ru-RU" sz="3600" b="1" dirty="0">
              <a:ln w="7620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 рекомендации по результатам мониторинга</a:t>
            </a:r>
            <a:endParaRPr lang="ru-RU" b="1" dirty="0"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48000" endA="300" endPos="55000" dir="5400000" sy="-9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556792"/>
            <a:ext cx="4752528" cy="2677656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bg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Для повышения уровня компетентности сотрудников дома ребенка руководству необходимо обеспечивать прохождение курсов повышения квалификации сотрудников не реже 1 раза в год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1700808"/>
            <a:ext cx="5760640" cy="2677656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bg1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При поступлении ребенка в изолятор сотрудникам необходимо обеспечить, возможно, больший личностный контакт с ним, правильно и сдержанно реагировать на те нарушения поведения, которые вызваны стрессовым состоянием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2958354"/>
            <a:ext cx="5832648" cy="2677656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57725" algn="l"/>
              </a:tabLst>
            </a:pP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беспечить определенную стабильность состава взрослых, которые постоянно общаются с детьми, чтобы создать стереотип на определенное лицо для формирования эмоционально-личностных связей в более поздние возрастные периоды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4657874"/>
            <a:ext cx="7164288" cy="1477328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7825" algn="l"/>
                <a:tab pos="630238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По возможности, сократить пребывание ребенка в изоляторе. Обеспечить более ранний перевод в постоянную группу.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7825" algn="l"/>
                <a:tab pos="63023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1025" grpId="0" animBg="1"/>
      <p:bldP spid="10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Программа работы в интерактивной среде темной сенсорной комнаты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dirty="0" smtClean="0">
                <a:latin typeface="Calibri" pitchFamily="34" charset="0"/>
                <a:cs typeface="Calibri" pitchFamily="34" charset="0"/>
              </a:rPr>
            </a:b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268760"/>
            <a:ext cx="6462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Предназначена для работы с детьми в период адаптации к условиям дома ребенка. Является частью общей образовательной программы учреждения</a:t>
            </a:r>
            <a:endParaRPr lang="ru-RU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51520" y="2125144"/>
            <a:ext cx="63367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Программа разработана на основе методических рекомендаций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 descr="C:\Users\user\Desktop\Для сенсорной комнаты\ФОТО сенсорная\IMG_05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140968"/>
            <a:ext cx="3816424" cy="2818282"/>
          </a:xfrm>
          <a:prstGeom prst="rect">
            <a:avLst/>
          </a:prstGeom>
          <a:ln w="5715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-180528" y="2768588"/>
            <a:ext cx="41044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 Колос Галины Георгиевны   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 Титарь Анны Ивановны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67544" y="3457959"/>
            <a:ext cx="410445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Программа рассчитана на детей в возрасте от 0 до трех лет и состоит из двух основных блоков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для детей разных возрастов: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 блок – занятия с детьми до 1 года;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2 блок – занятия с детьми от 1 до 4 лет;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Занятия проводятся индивидуально и в подгруппах по 2 – 3 ребенка.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Рисунок 8" descr="C:\Users\user\Desktop\IMG_0459.JPG"/>
          <p:cNvPicPr/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771800" y="1916832"/>
            <a:ext cx="6192688" cy="475252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Оборудование сенсорной комнаты</a:t>
            </a:r>
            <a:endParaRPr lang="ru-RU" dirty="0"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268760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 Светозвуковое оборудование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 descr="C:\Users\user\Desktop\ФОТО сенсорная\IMG_0408.JPG"/>
          <p:cNvPicPr/>
          <p:nvPr/>
        </p:nvPicPr>
        <p:blipFill>
          <a:blip r:embed="rId2" cstate="print">
            <a:lum bright="40000" contrast="30000"/>
          </a:blip>
          <a:srcRect/>
          <a:stretch>
            <a:fillRect/>
          </a:stretch>
        </p:blipFill>
        <p:spPr bwMode="auto">
          <a:xfrm>
            <a:off x="251520" y="332656"/>
            <a:ext cx="8568952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Для сенсорной комнаты\ФОТО сенсорная\IMG_0416.JPG"/>
          <p:cNvPicPr/>
          <p:nvPr/>
        </p:nvPicPr>
        <p:blipFill>
          <a:blip r:embed="rId3" cstate="print">
            <a:lum bright="30000" contrast="40000"/>
          </a:blip>
          <a:srcRect/>
          <a:stretch>
            <a:fillRect/>
          </a:stretch>
        </p:blipFill>
        <p:spPr bwMode="auto">
          <a:xfrm>
            <a:off x="251520" y="332656"/>
            <a:ext cx="8568952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esktop\Для сенсорной комнаты\ФОТО сенсорная\IMG_0426.JPG"/>
          <p:cNvPicPr/>
          <p:nvPr/>
        </p:nvPicPr>
        <p:blipFill>
          <a:blip r:embed="rId4" cstate="print">
            <a:lum bright="30000" contrast="40000"/>
          </a:blip>
          <a:srcRect/>
          <a:stretch>
            <a:fillRect/>
          </a:stretch>
        </p:blipFill>
        <p:spPr bwMode="auto">
          <a:xfrm>
            <a:off x="251520" y="332656"/>
            <a:ext cx="8568952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Desktop\Для сенсорной комнаты\ФОТО сенсорная\IMG_0402.JPG"/>
          <p:cNvPicPr/>
          <p:nvPr/>
        </p:nvPicPr>
        <p:blipFill>
          <a:blip r:embed="rId5" cstate="print">
            <a:lum bright="30000" contrast="40000"/>
          </a:blip>
          <a:srcRect/>
          <a:stretch>
            <a:fillRect/>
          </a:stretch>
        </p:blipFill>
        <p:spPr bwMode="auto">
          <a:xfrm>
            <a:off x="251520" y="332656"/>
            <a:ext cx="8712968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user\Desktop\Для сенсорной комнаты\ФОТО сенсорная\IMG_0439.JPG"/>
          <p:cNvPicPr/>
          <p:nvPr/>
        </p:nvPicPr>
        <p:blipFill>
          <a:blip r:embed="rId6" cstate="print">
            <a:lum bright="20000" contrast="40000"/>
          </a:blip>
          <a:srcRect/>
          <a:stretch>
            <a:fillRect/>
          </a:stretch>
        </p:blipFill>
        <p:spPr bwMode="auto">
          <a:xfrm>
            <a:off x="251520" y="332656"/>
            <a:ext cx="8712968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user\Desktop\Для сенсорной комнаты\ФОТО сенсорная\IMG_0429.JPG"/>
          <p:cNvPicPr/>
          <p:nvPr/>
        </p:nvPicPr>
        <p:blipFill>
          <a:blip r:embed="rId7" cstate="print">
            <a:lum bright="30000" contrast="40000"/>
          </a:blip>
          <a:srcRect/>
          <a:stretch>
            <a:fillRect/>
          </a:stretch>
        </p:blipFill>
        <p:spPr bwMode="auto">
          <a:xfrm>
            <a:off x="251520" y="332656"/>
            <a:ext cx="8712968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user\Desktop\Для сенсорной комнаты\ФОТО сенсорная\IMG_0444.JPG"/>
          <p:cNvPicPr/>
          <p:nvPr/>
        </p:nvPicPr>
        <p:blipFill>
          <a:blip r:embed="rId8" cstate="print">
            <a:lum bright="30000" contrast="40000"/>
          </a:blip>
          <a:srcRect/>
          <a:stretch>
            <a:fillRect/>
          </a:stretch>
        </p:blipFill>
        <p:spPr bwMode="auto">
          <a:xfrm>
            <a:off x="2483768" y="332656"/>
            <a:ext cx="4320480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user\Desktop\Для сенсорной комнаты\ФОТО сенсорная\IMG_0443.JPG"/>
          <p:cNvPicPr/>
          <p:nvPr/>
        </p:nvPicPr>
        <p:blipFill>
          <a:blip r:embed="rId9" cstate="print">
            <a:lum bright="40000" contrast="40000"/>
          </a:blip>
          <a:srcRect/>
          <a:stretch>
            <a:fillRect/>
          </a:stretch>
        </p:blipFill>
        <p:spPr bwMode="auto">
          <a:xfrm>
            <a:off x="251520" y="332656"/>
            <a:ext cx="8712968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user\Desktop\Для сенсорной комнаты\ФОТО сенсорная\IMG_0532.JPG"/>
          <p:cNvPicPr/>
          <p:nvPr/>
        </p:nvPicPr>
        <p:blipFill>
          <a:blip r:embed="rId10" cstate="print">
            <a:lum bright="20000" contrast="40000"/>
          </a:blip>
          <a:srcRect/>
          <a:stretch>
            <a:fillRect/>
          </a:stretch>
        </p:blipFill>
        <p:spPr bwMode="auto">
          <a:xfrm>
            <a:off x="179512" y="188640"/>
            <a:ext cx="8784975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Оборудование сенсорной комнаты</a:t>
            </a:r>
            <a:endParaRPr lang="ru-RU" dirty="0"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108134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        </a:t>
            </a:r>
            <a:r>
              <a:rPr kumimoji="0" lang="ru-RU" sz="4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Мягкое оборудование</a:t>
            </a:r>
            <a:endParaRPr kumimoji="0" lang="ru-RU" sz="4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 descr="C:\Users\user\Desktop\Для сенсорной комнаты\ФОТО сенсорная\IMG_0471.JPG"/>
          <p:cNvPicPr/>
          <p:nvPr/>
        </p:nvPicPr>
        <p:blipFill>
          <a:blip r:embed="rId2" cstate="print">
            <a:lum bright="30000" contrast="40000"/>
          </a:blip>
          <a:srcRect/>
          <a:stretch>
            <a:fillRect/>
          </a:stretch>
        </p:blipFill>
        <p:spPr bwMode="auto">
          <a:xfrm>
            <a:off x="-468560" y="2060848"/>
            <a:ext cx="4176464" cy="2664296"/>
          </a:xfrm>
          <a:prstGeom prst="ellipse">
            <a:avLst/>
          </a:prstGeom>
          <a:ln w="190500" cap="rnd">
            <a:noFill/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" name="Рисунок 4" descr="C:\Users\user\Desktop\IMG_0452.JPG"/>
          <p:cNvPicPr/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915816" y="1700808"/>
            <a:ext cx="3873044" cy="3079509"/>
          </a:xfrm>
          <a:prstGeom prst="ellipse">
            <a:avLst/>
          </a:prstGeom>
          <a:ln w="190500" cap="rnd">
            <a:noFill/>
            <a:prstDash val="soli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Рисунок 5" descr="C:\Users\user\Desktop\Для сенсорной комнаты\ФОТО сенсорная\IMG_0467.JPG"/>
          <p:cNvPicPr/>
          <p:nvPr/>
        </p:nvPicPr>
        <p:blipFill>
          <a:blip r:embed="rId4" cstate="print">
            <a:lum bright="30000" contrast="20000"/>
          </a:blip>
          <a:srcRect/>
          <a:stretch>
            <a:fillRect/>
          </a:stretch>
        </p:blipFill>
        <p:spPr bwMode="auto">
          <a:xfrm>
            <a:off x="5076056" y="2204864"/>
            <a:ext cx="3725999" cy="3024336"/>
          </a:xfrm>
          <a:prstGeom prst="ellipse">
            <a:avLst/>
          </a:prstGeom>
          <a:ln w="63500" cap="rnd"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Рисунок 6" descr="C:\Users\user\Desktop\Для сенсорной комнаты\ФОТО сенсорная\IMG_0463.JPG"/>
          <p:cNvPicPr/>
          <p:nvPr/>
        </p:nvPicPr>
        <p:blipFill>
          <a:blip r:embed="rId5" cstate="print">
            <a:lum bright="20000" contrast="30000"/>
          </a:blip>
          <a:srcRect/>
          <a:stretch>
            <a:fillRect/>
          </a:stretch>
        </p:blipFill>
        <p:spPr bwMode="auto">
          <a:xfrm>
            <a:off x="-324544" y="3717032"/>
            <a:ext cx="3981920" cy="2880320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Рисунок 7" descr="C:\Users\user\Desktop\Для сенсорной комнаты\ФОТО сенсорная\IMG_0465.JPG"/>
          <p:cNvPicPr/>
          <p:nvPr/>
        </p:nvPicPr>
        <p:blipFill>
          <a:blip r:embed="rId6" cstate="print">
            <a:lum bright="30000" contrast="20000"/>
          </a:blip>
          <a:srcRect/>
          <a:stretch>
            <a:fillRect/>
          </a:stretch>
        </p:blipFill>
        <p:spPr bwMode="auto">
          <a:xfrm>
            <a:off x="3419872" y="3976466"/>
            <a:ext cx="3721757" cy="2881534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Рисунок 8" descr="C:\Users\user\Desktop\Для сенсорной комнаты\IMG_0609.JPG"/>
          <p:cNvPicPr/>
          <p:nvPr/>
        </p:nvPicPr>
        <p:blipFill>
          <a:blip r:embed="rId7" cstate="print">
            <a:lum bright="30000" contrast="20000"/>
          </a:blip>
          <a:srcRect/>
          <a:stretch>
            <a:fillRect/>
          </a:stretch>
        </p:blipFill>
        <p:spPr bwMode="auto">
          <a:xfrm>
            <a:off x="5759624" y="3977680"/>
            <a:ext cx="3384376" cy="2880320"/>
          </a:xfrm>
          <a:prstGeom prst="ellipse">
            <a:avLst/>
          </a:prstGeom>
          <a:ln w="63500" cap="rnd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elaxedModerately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Проект « Книга жизни»</a:t>
            </a:r>
            <a:endParaRPr lang="ru-RU" sz="3200" b="1" dirty="0"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48000" endA="300" endPos="55000" dir="5400000" sy="-9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340768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Calibri" pitchFamily="34" charset="0"/>
                <a:cs typeface="Calibri" pitchFamily="34" charset="0"/>
              </a:rPr>
              <a:t>Проект «Книга жизни» часть Программы благотворительного фонда « Дети наши»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 descr="H:\DCIM\237___10\IMG_0168.JPG"/>
          <p:cNvPicPr/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395536" y="2564904"/>
            <a:ext cx="2808312" cy="374441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Рисунок 4" descr="H:\DCIM\237___10\IMG_0170.JPG"/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6012160" y="2564904"/>
            <a:ext cx="2808312" cy="374441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26" name="Picture 2" descr="C:\Users\user\Desktop\IMG_0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564904"/>
            <a:ext cx="3552395" cy="2664296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27" name="Picture 3" descr="C:\Users\user\Desktop\IMG_01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509120"/>
            <a:ext cx="2608064" cy="195604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09040" cy="965792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Работа с родителями</a:t>
            </a:r>
            <a:endParaRPr lang="ru-RU" b="1" dirty="0"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48000" endA="300" endPos="55000" dir="5400000" sy="-9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119951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 Потенциальные замещающие родители </a:t>
            </a:r>
            <a:endParaRPr kumimoji="0" lang="ru-RU" sz="32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772816"/>
            <a:ext cx="8424936" cy="720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1.Работа с семьями, которые изъявили желание взять ребенка в семью, на предмет выявления возможных проблем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564904"/>
            <a:ext cx="842493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2.Ознакомление кандидатов со всей педагогической и дефектологической информацией о ребенке: динамика НПР, степень отставания от сверстников (совместно с учителем – дефектологом)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645024"/>
            <a:ext cx="842493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3.Консультирование замещающих родителей, относительно проблем адаптации ребенка в семье, составление альбома «История жизни ребенка»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725144"/>
            <a:ext cx="842493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4.Контроль и поддержка в период установления контакта между семьей и ребенком. Организация знакомства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23528" y="5494687"/>
            <a:ext cx="842493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5.Оказание помощи приемным родителям в период адаптации ребенка в семье (услуги консультирования по телефону, или, в особых случаях, в учреждении)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1" name="Picture 1" descr="C:\Users\user\Desktop\IMG_0851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916832"/>
            <a:ext cx="4294832" cy="3221124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286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Работа с родителями</a:t>
            </a:r>
            <a:endParaRPr lang="ru-RU" b="1" dirty="0"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48000" endA="300" endPos="55000" dir="5400000" sy="-9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23528" y="1121083"/>
            <a:ext cx="54726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Кровные родители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и</a:t>
            </a:r>
            <a:r>
              <a:rPr kumimoji="0" lang="ru-RU" sz="3200" b="1" i="0" u="none" strike="noStrike" normalizeH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ru-RU" sz="32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их семьи</a:t>
            </a:r>
            <a:endParaRPr kumimoji="0" lang="ru-RU" sz="32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51520" y="2939692"/>
            <a:ext cx="8640960" cy="35394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Установление контакта с родителями;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выяснение возможных вариантов возвращения ребенка в семью к родителям, либо к родственникам, ведущим социальный образ жизни;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-поддержка и психологическое консультирование (совместно с психологом Нижегородской Епархии)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6322" name="Picture 2" descr="C:\Users\user\Desktop\ФОТО 2017\Дети дома\Борисов Матвей ДОМА\NXJkkVK16J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764704"/>
            <a:ext cx="3542443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6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6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96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69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Проект «Помощь семье»</a:t>
            </a:r>
            <a:endParaRPr lang="ru-RU" sz="3200" b="1" dirty="0"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48000" endA="300" endPos="55000" dir="5400000" sy="-9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12776"/>
            <a:ext cx="6534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Проект является частью благотворительной Программы помощи, организованной Нижегородской Епархией ,«Спаси жизнь».</a:t>
            </a:r>
          </a:p>
          <a:p>
            <a:r>
              <a:rPr lang="ru-RU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 descr="Картинки по запросу нижегородская епархия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332656"/>
            <a:ext cx="2448272" cy="1933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95536" y="2626973"/>
            <a:ext cx="8280920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Цель программы: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Обеспечение прав и интересов ребенка на воспитание в родной семье.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Восстановление и развитие позитивных родительско - детских отношений, восстановление субъектов кровной семьи.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23528" y="4169777"/>
            <a:ext cx="8496944" cy="22467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Обязанности педагога – психолога дома ребенка: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 Установление и поддержание контакта с кровными родственниками ребенка.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 Беседа на тему: «Значение привязанности в формировании детско – родительских отношений» ( Джон Боулби «Ранние отношения»).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 Организация встреч педагога – психолога Нижегородской Епархии с родственниками ребенка на базе учреждения.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9" grpId="0" animBg="1"/>
      <p:bldP spid="20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57200"/>
            <a:ext cx="8809040" cy="841248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Школа приемных родителей</a:t>
            </a:r>
            <a:endParaRPr lang="ru-RU" b="1" dirty="0"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48000" endA="300" endPos="55000" dir="5400000" sy="-9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268761"/>
            <a:ext cx="806489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 Школа основана на базе ГКОУ "Дзержинский санаторный детский дом"</a:t>
            </a:r>
          </a:p>
          <a:p>
            <a:r>
              <a:rPr lang="ru-RU" sz="2800" dirty="0" smtClean="0">
                <a:latin typeface="Calibri" pitchFamily="34" charset="0"/>
                <a:cs typeface="Calibri" pitchFamily="34" charset="0"/>
              </a:rPr>
              <a:t>Темы лекции: 1.Выбор ребенка в закрытом учреждении. 2. Особенности адаптации ребенка в семье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Object 20"/>
          <p:cNvGraphicFramePr>
            <a:graphicFrameLocks noChangeAspect="1"/>
          </p:cNvGraphicFramePr>
          <p:nvPr/>
        </p:nvGraphicFramePr>
        <p:xfrm>
          <a:off x="467543" y="3501008"/>
          <a:ext cx="4078064" cy="3024336"/>
        </p:xfrm>
        <a:graphic>
          <a:graphicData uri="http://schemas.openxmlformats.org/presentationml/2006/ole">
            <p:oleObj spid="_x0000_s3092" name="Слайд" r:id="rId4" imgW="4570541" imgH="3427323" progId="PowerPoint.Slide.12">
              <p:embed/>
            </p:oleObj>
          </a:graphicData>
        </a:graphic>
      </p:graphicFrame>
      <p:sp>
        <p:nvSpPr>
          <p:cNvPr id="309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94" name="Object 22"/>
          <p:cNvGraphicFramePr>
            <a:graphicFrameLocks noChangeAspect="1"/>
          </p:cNvGraphicFramePr>
          <p:nvPr/>
        </p:nvGraphicFramePr>
        <p:xfrm>
          <a:off x="4716016" y="3501008"/>
          <a:ext cx="3869431" cy="2987622"/>
        </p:xfrm>
        <a:graphic>
          <a:graphicData uri="http://schemas.openxmlformats.org/presentationml/2006/ole">
            <p:oleObj spid="_x0000_s3094" name="Слайд" r:id="rId5" imgW="4570541" imgH="3427323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57200"/>
            <a:ext cx="8809040" cy="6068144"/>
          </a:xfrm>
        </p:spPr>
        <p:txBody>
          <a:bodyPr>
            <a:normAutofit fontScale="90000"/>
          </a:bodyPr>
          <a:lstStyle/>
          <a:p>
            <a:pPr marL="457200" lvl="0" indent="-457200" fontAlgn="base"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Выводы:</a:t>
            </a:r>
            <a:br>
              <a:rPr lang="ru-RU" b="1" dirty="0" smtClean="0">
                <a:solidFill>
                  <a:srgbClr val="0070C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Данная работа позволила мне получить следующее:</a:t>
            </a:r>
            <a:br>
              <a:rPr lang="ru-RU" sz="2400" b="1" dirty="0" smtClean="0">
                <a:solidFill>
                  <a:schemeClr val="tx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1. </a:t>
            </a:r>
            <a:r>
              <a:rPr lang="ru-RU" sz="2400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Провести исследование особенностей социально – психологической адаптации детей раннего возраста в условиях дома ребенка.</a:t>
            </a:r>
            <a:br>
              <a:rPr lang="ru-RU" sz="2400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2400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ru-RU" sz="2400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2400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2. Разработать программу работы в интерактивной среде темной сенсорной комнаты, для оказания помощи воспитанникам в адаптации к условиям учреждения.</a:t>
            </a:r>
            <a:br>
              <a:rPr lang="ru-RU" sz="2400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2400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ru-RU" sz="2400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2400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3. Выделить основные мероприятия по работе с кровными и замещающими родителями для благоприятной адаптации ребенка в семье.</a:t>
            </a:r>
            <a:br>
              <a:rPr lang="ru-RU" sz="2400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2000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ru-RU" sz="2000" b="1" cap="none" dirty="0" smtClean="0"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ru-RU" sz="2000" b="1" dirty="0">
              <a:solidFill>
                <a:srgbClr val="0070C0"/>
              </a:solidFill>
              <a:effectLst>
                <a:reflection blurRad="6350" stA="50000" endA="300" endPos="50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Баранова Лариса Георгиевна</a:t>
            </a:r>
            <a:r>
              <a:rPr lang="ru-RU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endParaRPr lang="ru-RU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5328592" cy="547260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Педагог - психолог</a:t>
            </a:r>
          </a:p>
          <a:p>
            <a:r>
              <a:rPr lang="ru-RU" b="1" dirty="0" smtClean="0"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Г. Дзержинск Нижегородской области</a:t>
            </a:r>
          </a:p>
          <a:p>
            <a:r>
              <a:rPr lang="ru-RU" b="1" dirty="0" smtClean="0"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ГКУЗ НО «Дзержинский специализированный дом ребенка № 2»</a:t>
            </a:r>
          </a:p>
          <a:p>
            <a:r>
              <a:rPr lang="ru-RU" b="1" dirty="0" smtClean="0"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Образование высшее: Современная гуманитарная академия (Москва) Факультет психологии 2010г.</a:t>
            </a:r>
          </a:p>
          <a:p>
            <a:r>
              <a:rPr lang="ru-RU" b="1" dirty="0" smtClean="0"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В должности педагога – психолога с сентября 2010 года (7лет)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C:\Users\user\Desktop\ПОРТФОЛИО\002.png"/>
          <p:cNvPicPr/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5436096" y="3356992"/>
            <a:ext cx="3923928" cy="2808312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9458" name="Picture 2" descr="http://www.ddrd.ru/files/docs/baranova/IMG_0364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580112" y="908720"/>
            <a:ext cx="2736304" cy="2346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Интернет  ресурс</a:t>
            </a:r>
            <a:endParaRPr lang="ru-RU" b="1" dirty="0"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48000" endA="300" endPos="55000" dir="5400000" sy="-9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5842" name="Picture 2" descr="C:\Users\user\Desktop\QIP Shot - Screen 011111.pn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331640" y="1484784"/>
            <a:ext cx="8064896" cy="417646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4644008" y="5740080"/>
            <a:ext cx="4499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ddrd@inbox.ru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421826" y="4768274"/>
            <a:ext cx="457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864096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Мои личные достижения</a:t>
            </a:r>
            <a:endParaRPr lang="ru-RU" sz="3200" b="1" dirty="0"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48000" endA="300" endPos="55000" dir="5400000" sy="-9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Рисунок 7" descr="C:\Users\user\Desktop\ПОРТФОЛИО\001.png"/>
          <p:cNvPicPr/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>
          <a:xfrm>
            <a:off x="683568" y="980728"/>
            <a:ext cx="3744416" cy="54006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355976" y="1293227"/>
            <a:ext cx="33843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Почетная грамота Министерства здравоохранения      Нижегородской области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211960" y="3818206"/>
            <a:ext cx="43204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557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Вручена на торжественном собрании главным врачом дома ребенка Бушуевым Михаилом Генриховичем 16.06.2017г.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Мои личные достижения</a:t>
            </a:r>
            <a:endParaRPr lang="ru-RU" sz="3200" dirty="0"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400600"/>
          </a:xfrm>
        </p:spPr>
        <p:txBody>
          <a:bodyPr numCol="2">
            <a:normAutofit fontScale="92500" lnSpcReduction="20000"/>
          </a:bodyPr>
          <a:lstStyle/>
          <a:p>
            <a:pPr>
              <a:buNone/>
            </a:pPr>
            <a:endParaRPr lang="ru-RU" sz="1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900" spc="-100" dirty="0" smtClean="0">
                <a:latin typeface="Calibri" pitchFamily="34" charset="0"/>
                <a:cs typeface="Calibri" pitchFamily="34" charset="0"/>
              </a:rPr>
              <a:t>Удостоверение о повышении квалификации</a:t>
            </a:r>
          </a:p>
          <a:p>
            <a:pPr>
              <a:buNone/>
            </a:pPr>
            <a:r>
              <a:rPr lang="ru-RU" sz="1900" b="1" spc="-100" dirty="0" smtClean="0">
                <a:latin typeface="Calibri" pitchFamily="34" charset="0"/>
                <a:cs typeface="Calibri" pitchFamily="34" charset="0"/>
              </a:rPr>
              <a:t>«Современные технологии психолого -педагогической реабилитации в домах ребенка как основа профилактики детской инвалидности и социального сиротства (с учетом требований ФГОС)</a:t>
            </a:r>
          </a:p>
          <a:p>
            <a:pPr>
              <a:buNone/>
            </a:pPr>
            <a:r>
              <a:rPr lang="ru-RU" sz="1900" spc="-100" dirty="0" smtClean="0">
                <a:latin typeface="Calibri" pitchFamily="34" charset="0"/>
                <a:cs typeface="Calibri" pitchFamily="34" charset="0"/>
              </a:rPr>
              <a:t>С 08.04.16 по 24 08.16</a:t>
            </a:r>
            <a:endParaRPr lang="ru-RU" sz="1600" spc="-100" dirty="0" smtClean="0">
              <a:latin typeface="Calibri" pitchFamily="34" charset="0"/>
              <a:cs typeface="Calibri" pitchFamily="34" charset="0"/>
            </a:endParaRP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16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r"/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r>
              <a:rPr lang="ru-RU" sz="1900" spc="-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Удостоверение о повышении квалификации</a:t>
            </a:r>
          </a:p>
          <a:p>
            <a:pPr algn="r">
              <a:buNone/>
            </a:pPr>
            <a:r>
              <a:rPr lang="ru-RU" sz="1900" b="1" spc="-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«Подготовка лиц, желающих принять на воспитание детей, оставшихся без попечения родителей»</a:t>
            </a:r>
            <a:endParaRPr lang="ru-RU" sz="1900" spc="-1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r>
              <a:rPr lang="ru-RU" sz="1900" b="1" spc="-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ФГБНУ «Институт управления образованием Российской академии образования</a:t>
            </a:r>
            <a:endParaRPr lang="ru-RU" sz="1900" spc="-1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r>
              <a:rPr lang="ru-RU" sz="1900" b="1" spc="-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25 октября 2016 г.</a:t>
            </a:r>
            <a:endParaRPr lang="ru-RU" sz="1900" spc="-1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r>
              <a:rPr lang="ru-RU" sz="1900" b="1" spc="-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г. Москва</a:t>
            </a:r>
            <a:endParaRPr lang="ru-RU" sz="1900" spc="-1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ru-RU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755576" y="3284984"/>
            <a:ext cx="3816424" cy="2808312"/>
          </a:xfrm>
          <a:prstGeom prst="rect">
            <a:avLst/>
          </a:prstGeom>
          <a:ln w="5715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80112" y="980728"/>
            <a:ext cx="3772654" cy="288032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6358480" cy="84124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Работа над методической темой в межаттестационный период</a:t>
            </a:r>
            <a:endParaRPr lang="ru-RU" sz="2800" b="1" dirty="0"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48000" endA="300" endPos="55000" dir="5400000" sy="-9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0768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Тема:</a:t>
            </a:r>
            <a:r>
              <a:rPr lang="ru-RU" sz="20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Создание условий для развития социально</a:t>
            </a:r>
          </a:p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– психологической адаптивности детей  дома ребенка.</a:t>
            </a:r>
          </a:p>
          <a:p>
            <a:endParaRPr lang="ru-RU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Цель: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Изучить особенности адаптации детей в доме ребенка, выделить мероприятия для повышения уровня их адаптивности.</a:t>
            </a:r>
          </a:p>
          <a:p>
            <a:endParaRPr lang="ru-RU" sz="2000" b="1" dirty="0" smtClean="0">
              <a:latin typeface="Calibri" pitchFamily="34" charset="0"/>
              <a:cs typeface="Calibri" pitchFamily="34" charset="0"/>
            </a:endParaRPr>
          </a:p>
          <a:p>
            <a:endParaRPr lang="ru-RU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95536" y="738118"/>
            <a:ext cx="835292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Задачи: 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1.   Провести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исследование особенностей социально – психологической адаптации детей раннего возраста в условиях дома ребенка.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baseline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lang="ru-RU" sz="2000" b="1" baseline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. </a:t>
            </a:r>
            <a:r>
              <a:rPr lang="ru-RU" sz="2000" b="1" baseline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Разработать </a:t>
            </a:r>
            <a:r>
              <a:rPr lang="ru-RU" sz="2000" b="1" baseline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программу работы в интерактивной</a:t>
            </a:r>
            <a:r>
              <a:rPr lang="ru-RU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среде темной сенсорной комнаты, для оказания помощи воспитанникам в адаптации к условиям учреждения.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3.	Выделить основные мероприятия </a:t>
            </a:r>
            <a:r>
              <a:rPr lang="ru-RU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по работе с кровными и замещающими родителями для благоприятной адаптации ребенка в семье.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4581128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	</a:t>
            </a:r>
          </a:p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	</a:t>
            </a:r>
          </a:p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	</a:t>
            </a:r>
          </a:p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Картинки по запросу методическая работа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404664"/>
            <a:ext cx="1978754" cy="1800200"/>
          </a:xfrm>
          <a:prstGeom prst="rect">
            <a:avLst/>
          </a:prstGeom>
          <a:ln w="5715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Исследование особенностей адаптации детей в доме ребенка</a:t>
            </a:r>
            <a:endParaRPr lang="ru-RU" b="1" dirty="0">
              <a:solidFill>
                <a:srgbClr val="0070C0"/>
              </a:solidFill>
              <a:effectLst>
                <a:reflection blurRad="6350" stA="50000" endA="300" endPos="50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582341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В комплекс мониторинга вошли несколько методик: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-Методика «Показатели нервно-психического развития детей» Аксариной Н.М.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-Методика «Лист адаптации» Печора К.Л.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-Методика «Контроль за поведением детей 1-го года жизни» Фрухт Э.Л.</a:t>
            </a:r>
            <a:endParaRPr lang="ru-RU" sz="2400" b="1" dirty="0" smtClean="0">
              <a:latin typeface="Calibri" pitchFamily="34" charset="0"/>
              <a:cs typeface="Calibri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-Методика «Психолого-педагогические параметры определения готовности ребенка к переходу в новые условия жизни» Печоры К.Л. для детей с 1 г. 1 мес. до 3 лет.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556792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ru-RU" sz="2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В ходе мониторинга были обследованы две группы детей, в зависимости от сформировавшейся привязанности к взрослым до поступления в учреждение. </a:t>
            </a:r>
          </a:p>
          <a:p>
            <a:r>
              <a:rPr lang="ru-RU" sz="2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2400" b="1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Работа над методической темой в межаттестационный период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3" name="Объект 5"/>
          <p:cNvGraphicFramePr/>
          <p:nvPr/>
        </p:nvGraphicFramePr>
        <p:xfrm>
          <a:off x="323528" y="1484784"/>
          <a:ext cx="518457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67544" y="4916890"/>
            <a:ext cx="40324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 часть: Диаграмма процентного отношения детей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и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II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группы по группам НПР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5724128" y="1732198"/>
            <a:ext cx="3096344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процессе сравнения уровня НПР детей этих двух групп было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установлено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, что дети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II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группы имеют более высокий уровень НПР, чем дети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группы. Значит и прогнозирование адаптации у детей из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II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группы будет более благоприятным, чем у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группы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Работа над методической темой в межаттестационный период</a:t>
            </a:r>
            <a:endParaRPr lang="ru-RU" dirty="0"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graphicFrame>
        <p:nvGraphicFramePr>
          <p:cNvPr id="3" name="Объект 5"/>
          <p:cNvGraphicFramePr/>
          <p:nvPr/>
        </p:nvGraphicFramePr>
        <p:xfrm>
          <a:off x="539552" y="1340768"/>
          <a:ext cx="410445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39552" y="3764277"/>
            <a:ext cx="388843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часть: Диаграмма процентного отношения детей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и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II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группы по уровням готовности к переходу в новые условия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5004048" y="485636"/>
            <a:ext cx="3672408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Из диаграммы процентного отношения детей обеих групп по уровню готовности к переходу в новые условия можно увидеть, что во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II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группе 29% детей готовы к переходу в новые условия (прогноз легкой адаптации), а в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группе таких детей вообще нет; во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II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группе условно готовы к переходу в новые условия (прогноз адаптации средней тяжести) – 42% детей, почти половина группы, по сравнению с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группой – 29% детей; зато в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группе не готовы к переходу в новые условия (прогноз тяжелой адаптации) 71% детей, больше половины группы, а в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II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группе – только 29% детей.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Работа над методической темой в межаттестационный период</a:t>
            </a:r>
            <a:endParaRPr lang="ru-RU" dirty="0"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graphicFrame>
        <p:nvGraphicFramePr>
          <p:cNvPr id="3" name="Объект 5"/>
          <p:cNvGraphicFramePr/>
          <p:nvPr/>
        </p:nvGraphicFramePr>
        <p:xfrm>
          <a:off x="467545" y="1484784"/>
          <a:ext cx="4896543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83568" y="5013176"/>
            <a:ext cx="4752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3 часть: Диаграмма процентного отношения детей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I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и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II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группы по группам риска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508104" y="1569809"/>
            <a:ext cx="331236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процессе сравнительного анализа двух групп детей по степени тяжести протекания адаптации (с 1 по 128 день), я выяснила, что в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группе детей, у которых не была сформирована привязанность к близким взрослым на момент поступления в дом ребенка, адаптация протекала легко. Во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II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группе детей, у которых при поступлении в дом ребенка была сформирована привязанность к близким взрослым, протекание адаптации можно охарактеризовать как средней тяжести и тяжелое, то есть адаптация затруднена или невозможна.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3538</TotalTime>
  <Words>1088</Words>
  <Application>Microsoft Office PowerPoint</Application>
  <PresentationFormat>Экран (4:3)</PresentationFormat>
  <Paragraphs>158</Paragraphs>
  <Slides>20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Трек</vt:lpstr>
      <vt:lpstr>Слайд</vt:lpstr>
      <vt:lpstr>Слайд 1</vt:lpstr>
      <vt:lpstr>Баранова Лариса Георгиевна </vt:lpstr>
      <vt:lpstr>Мои личные достижения</vt:lpstr>
      <vt:lpstr>Мои личные достижения</vt:lpstr>
      <vt:lpstr>Работа над методической темой в межаттестационный период</vt:lpstr>
      <vt:lpstr>Исследование особенностей адаптации детей в доме ребенка</vt:lpstr>
      <vt:lpstr>Работа над методической темой в межаттестационный период</vt:lpstr>
      <vt:lpstr>Работа над методической темой в межаттестационный период</vt:lpstr>
      <vt:lpstr>Работа над методической темой в межаттестационный период</vt:lpstr>
      <vt:lpstr> рекомендации по результатам мониторинга</vt:lpstr>
      <vt:lpstr>Программа работы в интерактивной среде темной сенсорной комнаты </vt:lpstr>
      <vt:lpstr>Оборудование сенсорной комнаты</vt:lpstr>
      <vt:lpstr>  Оборудование сенсорной комнаты</vt:lpstr>
      <vt:lpstr>Проект « Книга жизни»</vt:lpstr>
      <vt:lpstr>Работа с родителями</vt:lpstr>
      <vt:lpstr>Работа с родителями</vt:lpstr>
      <vt:lpstr>Проект «Помощь семье»</vt:lpstr>
      <vt:lpstr>Школа приемных родителей</vt:lpstr>
      <vt:lpstr>Выводы:  Данная работа позволила мне получить следующее:  1. Провести исследование особенностей социально – психологической адаптации детей раннего возраста в условиях дома ребенка.  2. Разработать программу работы в интерактивной среде темной сенсорной комнаты, для оказания помощи воспитанникам в адаптации к условиям учреждения.  3. Выделить основные мероприятия по работе с кровными и замещающими родителями для благоприятной адаптации ребенка в семье.  </vt:lpstr>
      <vt:lpstr>Интернет  ресурс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210</cp:revision>
  <dcterms:created xsi:type="dcterms:W3CDTF">2017-10-09T08:52:00Z</dcterms:created>
  <dcterms:modified xsi:type="dcterms:W3CDTF">2018-10-19T12:25:45Z</dcterms:modified>
</cp:coreProperties>
</file>