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64" r:id="rId11"/>
    <p:sldId id="267" r:id="rId12"/>
    <p:sldId id="290" r:id="rId13"/>
    <p:sldId id="293" r:id="rId14"/>
    <p:sldId id="294" r:id="rId15"/>
    <p:sldId id="265" r:id="rId16"/>
    <p:sldId id="268" r:id="rId17"/>
    <p:sldId id="266" r:id="rId18"/>
    <p:sldId id="276" r:id="rId19"/>
    <p:sldId id="283" r:id="rId20"/>
    <p:sldId id="289" r:id="rId21"/>
    <p:sldId id="284" r:id="rId22"/>
    <p:sldId id="296" r:id="rId23"/>
    <p:sldId id="299" r:id="rId24"/>
    <p:sldId id="271" r:id="rId25"/>
    <p:sldId id="269" r:id="rId26"/>
    <p:sldId id="270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>
        <p:scale>
          <a:sx n="66" d="100"/>
          <a:sy n="66" d="100"/>
        </p:scale>
        <p:origin x="-126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1285859"/>
          </a:xfrm>
          <a:solidFill>
            <a:srgbClr val="00B0F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ПОДГОТОВКА К ВЫБОРУ РЕБЕНКА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28736"/>
            <a:ext cx="8712968" cy="5143536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ru-RU" sz="4000" b="1" dirty="0" smtClean="0">
                <a:solidFill>
                  <a:schemeClr val="tx1"/>
                </a:solidFill>
              </a:rPr>
              <a:t>1.Определите в семье: пол, возраст, национальную принадлежность будущего ребенка</a:t>
            </a:r>
          </a:p>
          <a:p>
            <a:pPr marL="514350" indent="-514350"/>
            <a:r>
              <a:rPr lang="ru-RU" sz="4000" b="1" dirty="0" smtClean="0">
                <a:solidFill>
                  <a:schemeClr val="tx1"/>
                </a:solidFill>
              </a:rPr>
              <a:t>2.Обратитесь за психологической помощью в школу приемных родителей</a:t>
            </a:r>
          </a:p>
          <a:p>
            <a:pPr marL="514350" indent="-514350"/>
            <a:r>
              <a:rPr lang="ru-RU" sz="4000" b="1" dirty="0" smtClean="0">
                <a:solidFill>
                  <a:schemeClr val="tx1"/>
                </a:solidFill>
              </a:rPr>
              <a:t>3. Все разъяснения о выборе ребенка можно получить в органах опеки и попечительства </a:t>
            </a:r>
          </a:p>
          <a:p>
            <a:pPr marL="514350" indent="-514350">
              <a:buAutoNum type="arabicPeriod"/>
            </a:pPr>
            <a:endParaRPr lang="ru-RU" sz="4800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0206" cy="6466478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Размещение детей в семье</a:t>
            </a:r>
            <a:br>
              <a:rPr lang="ru-RU" sz="40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(усыновление, приемная семья)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Исследования, проведенные в Румынии, убедительно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доказывают, что помещение ребенка в семью приводит к: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b="1" dirty="0" smtClean="0">
                <a:solidFill>
                  <a:schemeClr val="tx1"/>
                </a:solidFill>
              </a:rPr>
              <a:t>Преодолению отставания в физическом развитии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• Улучшению функционирования мозга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• Снижению степени эмоциональных нарушений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• Улучшают когнитивное развитие детей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• Некоторое уменьшение количества встречаемости проблем в области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психического здоровья у детей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636939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Этапы адаптации ребенка         (старше 1.5 лет) в семье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период от 6 месяцев до года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1 этап – « Медовый месяц»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2 этап – « Уже не гость»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3 этап – « Вживание»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4 этап – «Стабилизация отношений»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Первые дни проживания в семье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2" descr="Картинки по запросу отрицательное поведение ребенка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52737"/>
            <a:ext cx="2952328" cy="264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272175"/>
            <a:ext cx="4968552" cy="51706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ndale Sans UI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ndale Sans UI"/>
                <a:cs typeface="Times New Roman" pitchFamily="18" charset="0"/>
              </a:rPr>
              <a:t>Вы можете столкнуться с плачем, беспокойством, испугом, истерикой вашего малыша после приезда с ним домой. Это нормальная реакция на перемещение. Попробуйте успокоить ребенка, избавьте от излишних впечатлений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ndale Sans UI"/>
                <a:cs typeface="Times New Roman" pitchFamily="18" charset="0"/>
              </a:rPr>
              <a:t>( гостей в доме, </a:t>
            </a:r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ndale Sans UI"/>
                <a:cs typeface="Times New Roman" pitchFamily="18" charset="0"/>
              </a:rPr>
              <a:t>навязчивы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ndale Sans UI"/>
                <a:cs typeface="Times New Roman" pitchFamily="18" charset="0"/>
              </a:rPr>
              <a:t>х мероприятий, множества игрушек…)  Уделите ему максимум внимания, помогите почувствовать себя в безопасности.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Картинки по запросу истерика ребенка в магазине клип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648694"/>
            <a:ext cx="2592288" cy="308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Первые дни проживания в семье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1080897"/>
            <a:ext cx="5400600" cy="563231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ndale Sans UI" charset="-52"/>
                <a:cs typeface="Times New Roman" pitchFamily="18" charset="0"/>
              </a:rPr>
              <a:t>	В первые дни пребывания в вашем доме у малыша могут возникнуть проблемы со здоровьем: расстройство стула, повышение температуры, отсутствие аппетита, рвота. Это могут быть проявления стресса в связи с перемещением в новое место (реакция адаптации ). Не паникуйте, в случае если вы обратились к врачу, а он не поставил никакого диагноза. Помните, что обратиться к врачу нужно обязательно, а не надеяться просто на адаптацию (это может быть заболевание).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2" descr="Картинки по запросу отрицательное поведение ребенка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77671"/>
            <a:ext cx="3456384" cy="384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Первые дни проживания в семье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1057374"/>
            <a:ext cx="6048672" cy="55399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ndale Sans UI" charset="-52"/>
                <a:cs typeface="Times New Roman" pitchFamily="18" charset="0"/>
              </a:rPr>
              <a:t>	С момента, когда Вы вместе с ребенком пересекли порог учреждения, необходимо начать знакомить его со всеми правилами жизни с Вами. Рассказывайте ему обо всех мелочах. Помните о том, что он ничего не знает о вашей жизни и правилах Вашего дома. Не откладывайте на потом соблюдение распорядка дня, правил поведения за столом, некоторых запретов… Через несколько дней, когда вы решите начать приучать малыша к порядку, он может не понять: «Почему теперь нельзя». Это неизбежно приведет к его протесту и конфликту между вами.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Картинки по запросу отрицательное поведение ребенка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24744"/>
            <a:ext cx="2016224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Картинки по запросу истерика ребенка в магазине клип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73016"/>
            <a:ext cx="199218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7481910" cy="714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</a:rPr>
              <a:t>     </a:t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6357982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1 этап – «Медовый месяц»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	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Состояние эйфории, желание угодить ребенку во всем, обогреть, исполнить все желания.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Ребенок испытывает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те же чувства,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старается быть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послушным,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находится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возбужденном состоянии</a:t>
            </a:r>
          </a:p>
          <a:p>
            <a:pPr algn="l"/>
            <a:r>
              <a:rPr lang="ru-RU" sz="3200" dirty="0" smtClean="0"/>
              <a:t>	 </a:t>
            </a:r>
          </a:p>
          <a:p>
            <a:endParaRPr lang="ru-RU" sz="4000" b="1" dirty="0" smtClean="0"/>
          </a:p>
        </p:txBody>
      </p:sp>
      <p:pic>
        <p:nvPicPr>
          <p:cNvPr id="4" name="Picture 6" descr="Картинки по запросу отрицательное поведение ребенка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220" y="2636912"/>
            <a:ext cx="332723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168" cy="6383632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Рекомендации: 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1. Знакомьте с вашими требованиями сразу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2. Ограничьте общение с посторонними людьми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3. Ограничьте количество игрушек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4. Следите за самочувствием ребенка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( изменение температуры тела, нарушение стула, рвота и т.д.)</a:t>
            </a:r>
            <a:r>
              <a:rPr lang="ru-RU" sz="4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ru-RU" sz="4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	   </a:t>
            </a:r>
            <a:b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2 этап – « Уже не гость»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	 </a:t>
            </a:r>
            <a:r>
              <a:rPr lang="ru-RU" sz="3100" b="1" dirty="0" smtClean="0">
                <a:solidFill>
                  <a:schemeClr val="tx1"/>
                </a:solidFill>
              </a:rPr>
              <a:t>Кризис взаимоотношений в семье.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 Ребенка как будто подменили. Резко ухудшается его      поведение.   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Кажется, что он делает много назло вам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Рекомендации: </a:t>
            </a:r>
            <a:br>
              <a:rPr lang="ru-RU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сохранять спокойствие,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подкреплять положительное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поведение и не подкреплять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отрицательное,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давать ребенку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возможность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выбора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endParaRPr lang="ru-RU" sz="3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8" descr="Картинки по запросу истерика ребенка без внимания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414620" cy="3923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Привычка обращать на себя внимание             взрослого отрицательным поведением</a:t>
            </a:r>
            <a:endParaRPr lang="ru-RU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Содержимое 3" descr="Картинки по запросу отношения родителей с детьми клипарт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556792"/>
            <a:ext cx="8424936" cy="511256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322714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Ребенок, проживающий в учреждении испытывает недостаток внимания со стороны взрослых, часто обращая на себя внимание отрицательным поведением. Это постепенно становится привычкой</a:t>
            </a:r>
            <a:r>
              <a:rPr lang="ru-RU" sz="31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Рекомендации: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обращайте внимания на отрицательные поступки ребенка (просто уходите, отворачивайтесь от него). И, напротив, выискивайте положительные моменты для того, чтобы чаще хвалить за простые дела (сам снял с себя одежду, все съел за завтраком и т. д. Постепенно малыш поймет, что для того, чтобы обратить на себя внимание взрослого, не обязательно вести себя плохо.</a:t>
            </a:r>
            <a:endParaRPr lang="ru-RU" sz="31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417638"/>
          </a:xfr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ВИЗИТ В ДОМ РЕБЕНКА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68552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БЕСЕДА С СОЦИАЛЬНЫМ ПЕДАГОГОМ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БЕСЕДА С ВРАЧОМ – ПЕДИАТРОМ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БЕСЕДА С УЧИТЕЛЕМ ДЕФЕКТОЛОГОМ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4. ЗНАКОМСТВО С РЕБЕНКОМ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	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После каждого этапа Вы имеете возможность отказаться от выбора</a:t>
            </a:r>
          </a:p>
          <a:p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ru-RU" sz="2400" b="1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endParaRPr lang="ru-RU" sz="2000" dirty="0" smtClean="0"/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4176" cy="1152128"/>
          </a:xfr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8800" dirty="0" smtClean="0"/>
              <a:t>   Выбор из двух</a:t>
            </a:r>
            <a:endParaRPr lang="ru-RU" sz="8800" dirty="0"/>
          </a:p>
        </p:txBody>
      </p:sp>
      <p:pic>
        <p:nvPicPr>
          <p:cNvPr id="31746" name="Picture 2" descr="Картинки по запросу две разноцветные таре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032448" cy="2777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1748" name="Picture 4" descr="Картинки по запросу две разноцветные детские футбо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3907904" cy="23976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1752" name="Picture 8" descr="http://samaya-stilnaya.ru/wp-content/uploads/2013/01/zhenskie-modnye-kedy-2013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4762500" cy="215265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31758" name="Picture 14" descr="Картинки по запросу две разноцветные чаш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20516"/>
            <a:ext cx="2247131" cy="337683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1762" name="Picture 18" descr="Картинки по запросу бейсболки клипар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780928"/>
            <a:ext cx="3014464" cy="1876425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  <p:pic>
        <p:nvPicPr>
          <p:cNvPr id="31764" name="Picture 20" descr="Картинки по запросу бейсболки клипар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131966"/>
            <a:ext cx="2520280" cy="252028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250706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Находясь в учреждении, ребенок вынужден постоянно подчиняться режиму, действовать вместе с группой детей, по распоряжению взрослого. Попадая в приемную семью, он осознает для себя возможность «командовать» родителями. При этом вы можете столкнуться с постоянным упрямством и отрицанием всего, что вы предложите</a:t>
            </a:r>
            <a:r>
              <a:rPr lang="ru-RU" sz="3200" b="1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Рекомендации:</a:t>
            </a:r>
            <a:r>
              <a:rPr lang="ru-RU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b="1" dirty="0" smtClean="0"/>
              <a:t>Не командуйте ребенком, а дайте ему возможность выбора. Приготовьте два предмета для разных ситуаций: две тарелки, две ложки, две пижамы и т. д. Каждый раз, когда вы переключаете ребенка с одной деятельности на другую, предложите ему выбор из двух. Выбрав самостоятельно, ребенок будет осознавать, что высказал свою волю и охотно выполнит ваши пожелания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54176" cy="1417320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Проблемы со сном и засыпанием</a:t>
            </a:r>
            <a:endParaRPr lang="ru-RU" sz="4400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8" name="Picture 4" descr="http://thumbs.dreamstime.com/x/%D1%80%D0%B5%D0%B1%D0%B5%D0%BD%D0%BE%D0%BA-%D0%BA%D1%80%D0%BE%D0%B2%D0%B0%D1%82%D0%B8-2547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00808"/>
            <a:ext cx="3816423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1556793"/>
            <a:ext cx="4608512" cy="517064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Через некоторое время после того, как малыш поселился в семье, у него могут возникнуть нарушения сна: длительное затрудненное засыпание, укороченный сон.</a:t>
            </a:r>
            <a:br>
              <a:rPr lang="ru-RU" sz="2000" b="1" dirty="0" smtClean="0"/>
            </a:br>
            <a:r>
              <a:rPr lang="ru-RU" sz="2000" b="1" dirty="0" smtClean="0"/>
              <a:t>Это результат того, что живя в учреждении ребенок часто видел, просыпаясь, перед собой лица разных сотрудников, сменяющих друг друга. А теперь он боится заснуть, чтобы не потерять родителей.</a:t>
            </a:r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54176" cy="1417320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Проблемы со сном и засыпанием</a:t>
            </a:r>
            <a:endParaRPr lang="ru-RU" sz="4400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http://thumbs.dreamstime.com/z/%D0%BC%D0%B0%D0%BC%D0%B0-%D1%80%D0%B5%D0%B1%D0%B5%D0%BD%D0%BA%D0%B0-%D0%BA%D1%80%D0%BE%D0%B2%D0%B0%D1%82%D0%B8-24833151.jpg"/>
          <p:cNvPicPr>
            <a:picLocks noChangeAspect="1" noChangeArrowheads="1"/>
          </p:cNvPicPr>
          <p:nvPr/>
        </p:nvPicPr>
        <p:blipFill>
          <a:blip r:embed="rId2" cstate="print"/>
          <a:srcRect r="7771" b="1493"/>
          <a:stretch>
            <a:fillRect/>
          </a:stretch>
        </p:blipFill>
        <p:spPr bwMode="auto">
          <a:xfrm>
            <a:off x="4716016" y="1556792"/>
            <a:ext cx="417646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556793"/>
            <a:ext cx="4320480" cy="511256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Рекомендации: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b="1" dirty="0" smtClean="0">
                <a:effectLst/>
              </a:rPr>
              <a:t>Ребенка не достаточно уложить в кровать, он должен захотеть спать. Каждое укладывание должно стать ежедневно повторяющимся ритуалом, состоящим из нескольких  действий: просмотр мультфильмов, купание, вечерний кефир и.т.д. </a:t>
            </a:r>
            <a:br>
              <a:rPr lang="ru-RU" sz="2000" b="1" dirty="0" smtClean="0">
                <a:effectLst/>
              </a:rPr>
            </a:br>
            <a:endParaRPr lang="ru-RU" sz="2000" b="1" dirty="0" smtClean="0">
              <a:effectLst/>
            </a:endParaRPr>
          </a:p>
          <a:p>
            <a:r>
              <a:rPr lang="ru-RU" sz="2000" b="1" dirty="0" smtClean="0">
                <a:effectLst/>
              </a:rPr>
              <a:t>Необходимо учитывать индивидуальные особенности ребенка в процессе укладывания: уровень освещения, присутствие рядом взрослого или его отсутствие…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 ребенка\Desktop\ФОТО!\Зайчики январь 2015\SAM_2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11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6369390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</a:rPr>
              <a:t>Проблемы периода «Вживания»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-Ревность и неприятие «новичка» кровными   детьми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- Небрежное и неуважительное отношение других родственников к ребенку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-Неуважительное отношение семьи к кровным родителям ребенка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Рекомендовано:</a:t>
            </a: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обращение к социальному педагогу, психологу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678198" cy="642942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</a:rPr>
              <a:t>«Стабилизация отношений»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</a:t>
            </a: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Удовлетворение всех членов семьи</a:t>
            </a:r>
            <a:b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Ребенок спокоен за себя и за свое будущее</a:t>
            </a:r>
            <a:b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Взрослые наконец достигают цели, связанной с принятием ребенка в семью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</a:t>
            </a:r>
            <a:r>
              <a:rPr lang="ru-RU" sz="4000" b="1" dirty="0" smtClean="0">
                <a:solidFill>
                  <a:srgbClr val="C00000"/>
                </a:solidFill>
              </a:rPr>
              <a:t>Только после этого можно задумываться над принятием в семью еще одного ребенка</a:t>
            </a:r>
            <a:r>
              <a:rPr lang="ru-RU" sz="4000" dirty="0" smtClean="0">
                <a:solidFill>
                  <a:srgbClr val="FF0000"/>
                </a:solidFill>
              </a:rPr>
              <a:t>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143000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400" dirty="0" smtClean="0"/>
              <a:t>   Первые дни проживания в семье</a:t>
            </a:r>
            <a:endParaRPr lang="ru-RU" sz="4400" dirty="0"/>
          </a:p>
        </p:txBody>
      </p:sp>
      <p:pic>
        <p:nvPicPr>
          <p:cNvPr id="34818" name="Picture 2" descr="Картинки по запросу отрицательное поведение ребенка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143125" cy="2143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4820" name="Picture 4" descr="Картинки по запросу отрицательное поведение ребенка клип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2016224" cy="26193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4822" name="Picture 6" descr="Картинки по запросу отрицательное поведение ребенка клипа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73016"/>
            <a:ext cx="2952328" cy="300302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</p:pic>
      <p:pic>
        <p:nvPicPr>
          <p:cNvPr id="34824" name="Picture 8" descr="Картинки по запросу ребенок с игрушками клипар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2880320" cy="271918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1026" name="Picture 2" descr="Картинки по запросу отрицательное поведение ребенка клипар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84784"/>
            <a:ext cx="2257425" cy="201930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  <p:pic>
        <p:nvPicPr>
          <p:cNvPr id="1028" name="Picture 4" descr="Картинки по запросу истерика ребенка в магазине клипар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789040"/>
            <a:ext cx="1743075" cy="26193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030" name="Picture 6" descr="Картинки по запросу истерика ребенка в магазине клипар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196752"/>
            <a:ext cx="1600200" cy="28575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032" name="Picture 8" descr="Картинки по запросу истерика ребенка без внимания клипар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8025" y="4005064"/>
            <a:ext cx="1906463" cy="21907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     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1.Беседа с социальным педагогом</a:t>
            </a:r>
          </a:p>
          <a:p>
            <a:pPr>
              <a:buNone/>
            </a:pPr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ИНФОРМАЦИЯ О ЮРИДИЧЕСКОМ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	 СТАТУСЕ РЕБЕНКА</a:t>
            </a:r>
          </a:p>
          <a:p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ЕСТЬ ЛИ У РЕБЕНКА КРОВНЫЕ РОДИТЕЛИ?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	ОПРЕДЕЛИТЕ СВОЮ ГОТОВНОСТЬ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	К ОБЩЕНИЮ С НИМИ.</a:t>
            </a:r>
          </a:p>
          <a:p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УЗНАЙТЕ О ВОЗМОЖНО</a:t>
            </a:r>
            <a:r>
              <a:rPr lang="ru-RU" sz="2400" b="1" dirty="0" smtClean="0">
                <a:solidFill>
                  <a:schemeClr val="tx1"/>
                </a:solidFill>
              </a:rPr>
              <a:t>СТИ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 ИЛИ НЕВОЗМОЖНОСТИ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УСЫНОВЛЕНИЯ</a:t>
            </a:r>
          </a:p>
          <a:p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endParaRPr lang="ru-RU" sz="2000" dirty="0" smtClean="0"/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436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2664296" cy="100811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50206" cy="6480720"/>
          </a:xfrm>
          <a:blipFill>
            <a:blip r:embed="rId2" cstate="print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cs typeface="Aharoni" pitchFamily="2" charset="-79"/>
              </a:rPr>
              <a:t>      2</a:t>
            </a:r>
            <a:r>
              <a:rPr lang="ru-RU" sz="4000" b="1" dirty="0" smtClean="0">
                <a:effectLst>
                  <a:reflection blurRad="6350" stA="55000" endA="300" endPos="45500" dir="5400000" sy="-100000" algn="bl" rotWithShape="0"/>
                </a:effectLst>
                <a:cs typeface="Aharoni" pitchFamily="2" charset="-79"/>
              </a:rPr>
              <a:t>. Беседа с врачом педиатром</a:t>
            </a: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 ВЫ ПОЛУЧАЕТЕ ПОЛНУЮ ИНФОРМАЦИЮ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О СОСТОЯНИИ ЗДОРОВЬЯ РЕБЕНКА</a:t>
            </a: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ПОПРОСИТЕ РАЗРЕШЕНИЯ ОРГАНИЗОВАТЬ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ДОПОЛНИТЕЛЬНЫЕ КОНСУЛЬТАЦИИ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СПЕЦИАЛИСТОВ,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НЕДОСТАЮЩИЕ ИССЛЕДОВАНИЯ</a:t>
            </a: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ВЫЯСНИТЕ У ВРАЧА, НАСКОЛЬКО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ЗАБОЛЕВАНИЯ РЕБЕНКА МОГУТ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ВЛИЯТЬ НА ЕГО РАЗВИТИЕ</a:t>
            </a: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НЕОБХОДИМО УДОСТОВЕРИТЬСЯ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В ТОМ, ЧТО ДАЛЬНЕЙШАЯ РЕАБИЛИТАЦИЯ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РЕБЕНКА ВАМ ПО СИЛАМ</a:t>
            </a:r>
          </a:p>
          <a:p>
            <a:pPr>
              <a:buNone/>
            </a:pPr>
            <a:endParaRPr lang="ru-RU" sz="2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  <a:p>
            <a:pPr>
              <a:buNone/>
            </a:pPr>
            <a:endParaRPr lang="ru-RU" sz="2400" b="1" dirty="0" smtClean="0">
              <a:cs typeface="Aharoni" pitchFamily="2" charset="-79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008" cy="260648"/>
          </a:xfr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63500" prstMaterial="matte">
            <a:bevelT w="127000" h="63500" prst="angle"/>
            <a:bevelB w="1270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3. Беседа с учителем - дефектологом</a:t>
            </a:r>
          </a:p>
          <a:p>
            <a:pPr marL="596646" indent="-514350">
              <a:buNone/>
            </a:pPr>
            <a:endParaRPr lang="ru-RU" sz="2000" b="1" dirty="0" smtClean="0"/>
          </a:p>
          <a:p>
            <a:pPr marL="596646" indent="-514350">
              <a:buNone/>
            </a:pPr>
            <a:endParaRPr lang="ru-RU" sz="2000" b="1" dirty="0" smtClean="0"/>
          </a:p>
          <a:p>
            <a:pPr marL="596646" indent="-51435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ОПРЕДЕЛЕНИЕ ОТСТАВАНИЯ УРОВНЯ РАЗВИТИЯ ОТ ВОЗРАСТНОЙ НОРМЫ</a:t>
            </a:r>
          </a:p>
          <a:p>
            <a:pPr marL="596646" indent="-514350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ФАКТИЧЕСКИЙ ВОЗРАСТ</a:t>
            </a:r>
          </a:p>
          <a:p>
            <a:pPr marL="596646" indent="-51435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РЕБЕНКА</a:t>
            </a:r>
          </a:p>
          <a:p>
            <a:pPr marL="596646" indent="-514350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ОТСТАВАНИЕ (КАКОМУ ВОЗРАСТУ</a:t>
            </a:r>
          </a:p>
          <a:p>
            <a:pPr marL="596646" indent="-51435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СООТВЕТСТВУЕТ РАЗВИТИЕ)</a:t>
            </a:r>
          </a:p>
          <a:p>
            <a:pPr marL="596646" indent="-514350"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96646" indent="-51435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ПРИЧИНЫ ОТСТАВАНИЯ</a:t>
            </a:r>
          </a:p>
          <a:p>
            <a:pPr marL="596646" indent="-514350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ДЕПРИВАЦИЯ В УЧРЕЖДЕНИИ</a:t>
            </a:r>
          </a:p>
          <a:p>
            <a:pPr marL="596646" indent="-514350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ИТОРИЯ ЖИЗНИ В СЕМЬЕ  </a:t>
            </a:r>
          </a:p>
          <a:p>
            <a:pPr marL="596646" indent="-514350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ТЯЖЕЛАЯ АДАПТАЦИЯ</a:t>
            </a:r>
          </a:p>
          <a:p>
            <a:pPr marL="596646" indent="-514350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ОГРАНИЧЕННЫЕ ВОЗМОЖНОСТИ </a:t>
            </a:r>
          </a:p>
          <a:p>
            <a:pPr marL="596646" indent="-51435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ЗДОРОВЬЯ</a:t>
            </a:r>
          </a:p>
          <a:p>
            <a:pPr marL="596646" indent="-514350">
              <a:buFontTx/>
              <a:buChar char="-"/>
            </a:pPr>
            <a:endParaRPr lang="ru-RU" dirty="0" smtClean="0"/>
          </a:p>
          <a:p>
            <a:pPr marL="596646" indent="-514350">
              <a:buNone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54176" cy="1417320"/>
          </a:xfrm>
          <a:solidFill>
            <a:srgbClr val="0070C0"/>
          </a:solidFill>
          <a:ln w="76200">
            <a:solidFill>
              <a:schemeClr val="bg1"/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В ДОМЕ РЕБЕНКА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4176464" cy="4702656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Проживающие в учреждении с рождения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(попавшие в дом ребенка в возрасте от рождения до нескольких месяцев)</a:t>
            </a:r>
          </a:p>
          <a:p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3888432" cy="484667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2500" lnSpcReduction="10000"/>
          </a:bodyPr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Попавшие в учреждение из семьи в сознательном возрасте ( от одного до трех лет)</a:t>
            </a:r>
            <a:endParaRPr lang="ru-RU" sz="3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p3d/>
          </a:bodyPr>
          <a:lstStyle/>
          <a:p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53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факторы, способствующие формированию отставания  </a:t>
            </a:r>
            <a:br>
              <a:rPr lang="ru-RU" sz="53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ru-RU" sz="2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ДЕТИ, ПОПАВШИЕ В УЧРЕЖДЕНИЕ С РОЖДЕНИЯ, ВОСПИТЫВАЮТСЯ В УСЛОВИЯХ ДЕПРИВАЦИИ ( В ПЕРВУЮ ОЧЕРЕДЬ МАТЕРИНСКОЙ)</a:t>
            </a:r>
            <a:br>
              <a:rPr lang="ru-RU" sz="2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>   </a:t>
            </a:r>
            <a:r>
              <a:rPr lang="ru-RU" sz="2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КОЛИЧЕСТВО ДЕТЕЙ НА ОДНОГО СОТРУДНИКА НЕ ПОЗВОЛЯЕТ  ВЗРОСЛОМУ СРАЗУ ОТКЛИКНУТЬСЯ  НА ПРИЗЫВ РЕБЕНКА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>    </a:t>
            </a:r>
            <a:r>
              <a:rPr lang="ru-RU" sz="2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НЕОДНОКРАТНЫЙ ПЕРЕВОД ИЗ ГРУППЫ В ГРУППУ</a:t>
            </a:r>
            <a:br>
              <a:rPr lang="ru-RU" sz="2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 ПОТЕРЯ  БЛИЗКИХ И ЗНАКОМЫХ ЛЮДЕЙ, СТРЕСС И ТЯЖЕЛАЯ АДАПТАЦИЯ)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endParaRPr lang="ru-RU" sz="2400" b="1" dirty="0"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0206" cy="64087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Факторы, способствующие формированию отставания для детей от 1 года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  <a:t>Асоциальные условия проживания в семье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</a:t>
            </a: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  <a:t>Потеря своего дома и близких в момент изъятия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  <a:t>-Адаптация в учреждении ( часто двойная) – больница – дом ребенка,</a:t>
            </a:r>
            <a:b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</a:b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  <a:t>приемная группа – постоянная группа</a:t>
            </a: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  <a:t/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48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0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Знакомство: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-Реакция ребенка на Вас  </a:t>
            </a:r>
            <a:br>
              <a:rPr lang="ru-RU" sz="3600" b="1" dirty="0" smtClean="0"/>
            </a:br>
            <a:r>
              <a:rPr lang="ru-RU" sz="3600" b="1" dirty="0" smtClean="0"/>
              <a:t>может быть непредсказуемой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- Испуг, отстраненность, </a:t>
            </a:r>
            <a:br>
              <a:rPr lang="ru-RU" sz="3600" b="1" dirty="0" smtClean="0"/>
            </a:br>
            <a:r>
              <a:rPr lang="ru-RU" sz="3600" b="1" dirty="0" smtClean="0"/>
              <a:t>стеснение, плач – </a:t>
            </a:r>
            <a:br>
              <a:rPr lang="ru-RU" sz="3600" b="1" dirty="0" smtClean="0"/>
            </a:br>
            <a:r>
              <a:rPr lang="ru-RU" sz="3600" b="1" dirty="0" smtClean="0"/>
              <a:t>нормальная реакция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- Радость при встрече с чужими людьми, прилипчивое поведение – отклонение</a:t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322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ПОДГОТОВКА К ВЫБОРУ РЕБЕНКА</vt:lpstr>
      <vt:lpstr>  ВИЗИТ В ДОМ РЕБЕНКА</vt:lpstr>
      <vt:lpstr>       </vt:lpstr>
      <vt:lpstr>Слайд 4</vt:lpstr>
      <vt:lpstr>Слайд 5</vt:lpstr>
      <vt:lpstr> ДЕТИ В ДОМЕ РЕБЕНКА</vt:lpstr>
      <vt:lpstr>      факторы, способствующие формированию отставания    - ДЕТИ, ПОПАВШИЕ В УЧРЕЖДЕНИЕ С РОЖДЕНИЯ, ВОСПИТЫВАЮТСЯ В УСЛОВИЯХ ДЕПРИВАЦИИ ( В ПЕРВУЮ ОЧЕРЕДЬ МАТЕРИНСКОЙ)     - КОЛИЧЕСТВО ДЕТЕЙ НА ОДНОГО СОТРУДНИКА НЕ ПОЗВОЛЯЕТ  ВЗРОСЛОМУ СРАЗУ ОТКЛИКНУТЬСЯ  НА ПРИЗЫВ РЕБЕНКА      - НЕОДНОКРАТНЫЙ ПЕРЕВОД ИЗ ГРУППЫ В ГРУППУ ( ПОТЕРЯ  БЛИЗКИХ И ЗНАКОМЫХ ЛЮДЕЙ, СТРЕСС И ТЯЖЕЛАЯ АДАПТАЦИЯ)       </vt:lpstr>
      <vt:lpstr>  Факторы, способствующие формированию отставания для детей от 1 года -Асоциальные условия проживания в семье -Потеря своего дома и близких в момент изъятия -Адаптация в учреждении ( часто двойная) – больница – дом ребенка, приемная группа – постоянная группа   </vt:lpstr>
      <vt:lpstr> Знакомство:  -Реакция ребенка на Вас   может быть непредсказуемой  - Испуг, отстраненность,  стеснение, плач –  нормальная реакция  - Радость при встрече с чужими людьми, прилипчивое поведение – отклонение  </vt:lpstr>
      <vt:lpstr>Размещение детей в семье (усыновление, приемная семья) Исследования, проведенные в Румынии, убедительно доказывают, что помещение ребенка в семью приводит к: • Преодолению отставания в физическом развитии  • Улучшению функционирования мозга  • Снижению степени эмоциональных нарушений  • Улучшают когнитивное развитие детей  • Некоторое уменьшение количества встречаемости проблем в области психического здоровья у детей</vt:lpstr>
      <vt:lpstr> Этапы адаптации ребенка         (старше 1.5 лет) в семье (период от 6 месяцев до года)  1 этап – « Медовый месяц» 2 этап – « Уже не гость» 3 этап – « Вживание» 4 этап – «Стабилизация отношений» </vt:lpstr>
      <vt:lpstr>Слайд 12</vt:lpstr>
      <vt:lpstr>Слайд 13</vt:lpstr>
      <vt:lpstr>Слайд 14</vt:lpstr>
      <vt:lpstr>                            </vt:lpstr>
      <vt:lpstr> Рекомендации:  1. Знакомьте с вашими требованиями сразу  2. Ограничьте общение с посторонними людьми  3. Ограничьте количество игрушек  4. Следите за самочувствием ребенка ( изменение температуры тела, нарушение стула, рвота и т.д.)  </vt:lpstr>
      <vt:lpstr>                2 этап – « Уже не гость»   Кризис взаимоотношений в семье.   Ребенка как будто подменили. Резко ухудшается его      поведение.      Кажется, что он делает много назло вам Рекомендации:  сохранять спокойствие,  подкреплять положительное  поведение и не подкреплять  отрицательное,  давать ребенку  возможность  выбора   </vt:lpstr>
      <vt:lpstr>Привычка обращать на себя внимание             взрослого отрицательным поведением</vt:lpstr>
      <vt:lpstr>Ребенок, проживающий в учреждении испытывает недостаток внимания со стороны взрослых, часто обращая на себя внимание отрицательным поведением. Это постепенно становится привычкой.  Рекомендации: Не обращайте внимания на отрицательные поступки ребенка (просто уходите, отворачивайтесь от него). И, напротив, выискивайте положительные моменты для того, чтобы чаще хвалить за простые дела (сам снял с себя одежду, все съел за завтраком и т. д. Постепенно малыш поймет, что для того, чтобы обратить на себя внимание взрослого, не обязательно вести себя плохо.</vt:lpstr>
      <vt:lpstr>   Выбор из двух</vt:lpstr>
      <vt:lpstr> Находясь в учреждении, ребенок вынужден постоянно подчиняться режиму, действовать вместе с группой детей, по распоряжению взрослого. Попадая в приемную семью, он осознает для себя возможность «командовать» родителями. При этом вы можете столкнуться с постоянным упрямством и отрицанием всего, что вы предложите. Рекомендации:  Не командуйте ребенком, а дайте ему возможность выбора. Приготовьте два предмета для разных ситуаций: две тарелки, две ложки, две пижамы и т. д. Каждый раз, когда вы переключаете ребенка с одной деятельности на другую, предложите ему выбор из двух. Выбрав самостоятельно, ребенок будет осознавать, что высказал свою волю и охотно выполнит ваши пожелания </vt:lpstr>
      <vt:lpstr>  Проблемы со сном и засыпанием</vt:lpstr>
      <vt:lpstr>  Проблемы со сном и засыпанием</vt:lpstr>
      <vt:lpstr>Слайд 24</vt:lpstr>
      <vt:lpstr>  Проблемы периода «Вживания»   -Ревность и неприятие «новичка» кровными   детьми   - Небрежное и неуважительное отношение других родственников к ребенку   -Неуважительное отношение семьи к кровным родителям ребенка      Рекомендовано: обращение к социальному педагогу, психологу  </vt:lpstr>
      <vt:lpstr>   «Стабилизация отношений»    Удовлетворение всех членов семьи Ребенок спокоен за себя и за свое будущее Взрослые наконец достигают цели, связанной с принятием ребенка в семью     Только после этого можно задумываться над принятием в семью еще одного ребенка!!! </vt:lpstr>
      <vt:lpstr>   Первые дни проживания в семье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РЕБЕНКА</dc:title>
  <dc:creator>Дом ребенка</dc:creator>
  <cp:lastModifiedBy>user</cp:lastModifiedBy>
  <cp:revision>227</cp:revision>
  <dcterms:created xsi:type="dcterms:W3CDTF">2015-05-06T07:41:49Z</dcterms:created>
  <dcterms:modified xsi:type="dcterms:W3CDTF">2021-04-28T11:06:51Z</dcterms:modified>
</cp:coreProperties>
</file>