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4" r:id="rId5"/>
    <p:sldId id="259" r:id="rId6"/>
    <p:sldId id="260" r:id="rId7"/>
    <p:sldId id="270" r:id="rId8"/>
    <p:sldId id="262" r:id="rId9"/>
    <p:sldId id="271" r:id="rId10"/>
    <p:sldId id="265" r:id="rId11"/>
    <p:sldId id="266" r:id="rId12"/>
    <p:sldId id="268" r:id="rId13"/>
    <p:sldId id="272" r:id="rId14"/>
    <p:sldId id="273" r:id="rId15"/>
    <p:sldId id="274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 autoAdjust="0"/>
  </p:normalViewPr>
  <p:slideViewPr>
    <p:cSldViewPr>
      <p:cViewPr>
        <p:scale>
          <a:sx n="75" d="100"/>
          <a:sy n="75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86;&#1085;&#1080;&#1090;&#1086;&#1088;&#1080;&#1085;&#1075;%20&#1089;%20&#1076;&#1080;&#1072;&#1075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Положительная</a:t>
            </a:r>
            <a:r>
              <a:rPr lang="ru-RU" baseline="0" dirty="0" smtClean="0"/>
              <a:t> динамика с</a:t>
            </a:r>
            <a:r>
              <a:rPr lang="ru-RU" dirty="0" smtClean="0"/>
              <a:t>енсорного</a:t>
            </a:r>
            <a:r>
              <a:rPr lang="ru-RU" baseline="0" dirty="0" smtClean="0"/>
              <a:t> развития детей</a:t>
            </a:r>
            <a:br>
              <a:rPr lang="ru-RU" baseline="0" dirty="0" smtClean="0"/>
            </a:br>
            <a:r>
              <a:rPr lang="ru-RU" dirty="0" smtClean="0"/>
              <a:t> группы "</a:t>
            </a:r>
            <a:r>
              <a:rPr lang="ru-RU" dirty="0"/>
              <a:t>Вишенка"</a:t>
            </a:r>
          </a:p>
        </c:rich>
      </c:tx>
      <c:layout>
        <c:manualLayout>
          <c:xMode val="edge"/>
          <c:yMode val="edge"/>
          <c:x val="0.14180423824352406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2.7022935819876914E-2"/>
          <c:y val="4.3353751633348737E-2"/>
          <c:w val="0.59147030229326469"/>
          <c:h val="0.8926833635374517"/>
        </c:manualLayout>
      </c:layout>
      <c:lineChart>
        <c:grouping val="standard"/>
        <c:ser>
          <c:idx val="0"/>
          <c:order val="0"/>
          <c:tx>
            <c:strRef>
              <c:f>'[Мониторинг с диагр.xlsx]Вишенка'!$A$2:$H$2</c:f>
              <c:strCache>
                <c:ptCount val="1"/>
                <c:pt idx="0">
                  <c:v>Земский Станислав Русланович 24.04.2014 15.10.2014 19.04.2016 Вишенка Алтынбаева А.А. Вишенка Алтынбаева А.А.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диагр.xlsx]Вишенка'!$I$2:$P$2</c:f>
              <c:numCache>
                <c:formatCode>General</c:formatCode>
                <c:ptCount val="8"/>
                <c:pt idx="4">
                  <c:v>15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'[Мониторинг с диагр.xlsx]Вишенка'!$A$3:$H$3</c:f>
              <c:strCache>
                <c:ptCount val="1"/>
                <c:pt idx="0">
                  <c:v>Демин Александр Дмитриевич 31.01.2014 20.10.2014 29.01.2016 Гномики Алтынбаева А.А Вишенка Алтынбаева А.А.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диагр.xlsx]Вишенка'!$I$3:$P$3</c:f>
              <c:numCache>
                <c:formatCode>General</c:formatCode>
                <c:ptCount val="8"/>
                <c:pt idx="1">
                  <c:v>9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'[Мониторинг с диагр.xlsx]Вишенка'!$A$4:$H$4</c:f>
              <c:strCache>
                <c:ptCount val="1"/>
                <c:pt idx="0">
                  <c:v>Белов  Денис Владимирович 24.05.2013 08.04.2015 26.05.2017 Вишенка Алтынбаева А.А.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диагр.xlsx]Вишенка'!$I$4:$P$4</c:f>
              <c:numCache>
                <c:formatCode>General</c:formatCode>
                <c:ptCount val="8"/>
                <c:pt idx="3">
                  <c:v>18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48</c:v>
                </c:pt>
              </c:numCache>
            </c:numRef>
          </c:val>
        </c:ser>
        <c:ser>
          <c:idx val="3"/>
          <c:order val="3"/>
          <c:tx>
            <c:strRef>
              <c:f>'[Мониторинг с диагр.xlsx]Вишенка'!$A$5:$H$5</c:f>
              <c:strCache>
                <c:ptCount val="1"/>
                <c:pt idx="0">
                  <c:v>Жучкова София Маратовна 06.03.2013 15.01.2015 12.05.2017 Вишенка Алтынбаева А.А.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диагр.xlsx]Вишенка'!$I$5:$P$5</c:f>
              <c:numCache>
                <c:formatCode>General</c:formatCode>
                <c:ptCount val="8"/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</c:ser>
        <c:ser>
          <c:idx val="4"/>
          <c:order val="4"/>
          <c:tx>
            <c:strRef>
              <c:f>'[Мониторинг с диагр.xlsx]Вишенка'!$A$6:$H$6</c:f>
              <c:strCache>
                <c:ptCount val="1"/>
                <c:pt idx="0">
                  <c:v>Кантер Имилия Ивановна 17.10.2013 22.01.2015 03.11.2016 Вишенка Алтынбаева А.А.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диагр.xlsx]Вишенка'!$I$6:$P$6</c:f>
              <c:numCache>
                <c:formatCode>General</c:formatCode>
                <c:ptCount val="8"/>
                <c:pt idx="2">
                  <c:v>15</c:v>
                </c:pt>
                <c:pt idx="3">
                  <c:v>21</c:v>
                </c:pt>
                <c:pt idx="4">
                  <c:v>24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'[Мониторинг с диагр.xlsx]Вишенка'!$A$7:$H$7</c:f>
              <c:strCache>
                <c:ptCount val="1"/>
                <c:pt idx="0">
                  <c:v>Пармонова Алена Камоловна 28.03.2012 06.03.2015 20.04.2016 Вишенка Алтынбаева А.А.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диагр.xlsx]Вишенка'!$I$7:$P$7</c:f>
              <c:numCache>
                <c:formatCode>General</c:formatCode>
                <c:ptCount val="8"/>
                <c:pt idx="5">
                  <c:v>21</c:v>
                </c:pt>
                <c:pt idx="6">
                  <c:v>30</c:v>
                </c:pt>
                <c:pt idx="7">
                  <c:v>36</c:v>
                </c:pt>
              </c:numCache>
            </c:numRef>
          </c:val>
        </c:ser>
        <c:ser>
          <c:idx val="6"/>
          <c:order val="6"/>
          <c:tx>
            <c:strRef>
              <c:f>'[Мониторинг с диагр.xlsx]Вишенка'!$A$8:$H$8</c:f>
              <c:strCache>
                <c:ptCount val="1"/>
                <c:pt idx="0">
                  <c:v>Бурдоноа Артем Николаевич 23.11.2013 29.04.2015 08.07.2016 Вишенка Алтынбаева А.А. Звездочки Кругляк С.А.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диагр.xlsx]Вишенка'!$I$8:$P$8</c:f>
              <c:numCache>
                <c:formatCode>General</c:formatCode>
                <c:ptCount val="8"/>
                <c:pt idx="2">
                  <c:v>12</c:v>
                </c:pt>
              </c:numCache>
            </c:numRef>
          </c:val>
        </c:ser>
        <c:ser>
          <c:idx val="7"/>
          <c:order val="7"/>
          <c:tx>
            <c:strRef>
              <c:f>'[Мониторинг с диагр.xlsx]Вишенка'!$A$9:$H$9</c:f>
              <c:strCache>
                <c:ptCount val="1"/>
                <c:pt idx="0">
                  <c:v>Горохов Николай Александрович 20.02.2015 23.04.2015 Колокольчики Кругляк С.А. 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диагр.xlsx]Вишенка'!$I$9:$P$9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8"/>
          <c:order val="8"/>
          <c:tx>
            <c:strRef>
              <c:f>'[Мониторинг с диагр.xlsx]Вишенка'!$A$10:$H$10</c:f>
              <c:strCache>
                <c:ptCount val="1"/>
                <c:pt idx="0">
                  <c:v>Масин Виктор Дмитриевич 29.12.2014 20.03.2015 26.09.2016 Колокольчики Кругляк С.А. 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диагр.xlsx]Вишенка'!$I$10:$P$10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ser>
          <c:idx val="9"/>
          <c:order val="9"/>
          <c:tx>
            <c:strRef>
              <c:f>'[Мониторинг с диагр.xlsx]Вишенка'!$A$11:$H$11</c:f>
              <c:strCache>
                <c:ptCount val="1"/>
                <c:pt idx="0">
                  <c:v>Кравченко Виктория Владимировна 26.12.2013 27.04.2016 Гномики Алтынбаева А.А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диагр.xlsx]Вишенка'!$I$11:$P$11</c:f>
              <c:numCache>
                <c:formatCode>General</c:formatCode>
                <c:ptCount val="8"/>
                <c:pt idx="0">
                  <c:v>6</c:v>
                </c:pt>
                <c:pt idx="1">
                  <c:v>11</c:v>
                </c:pt>
                <c:pt idx="4">
                  <c:v>21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0"/>
          <c:order val="10"/>
          <c:tx>
            <c:strRef>
              <c:f>'[Мониторинг с диагр.xlsx]Вишенка'!$A$12:$H$12</c:f>
              <c:strCache>
                <c:ptCount val="1"/>
                <c:pt idx="0">
                  <c:v>Зверева Кристина Андреевна 16.11.2014 03.11.2016 04.08.2017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диагр.xlsx]Вишенка'!$I$12:$P$12</c:f>
              <c:numCache>
                <c:formatCode>General</c:formatCode>
                <c:ptCount val="8"/>
                <c:pt idx="3">
                  <c:v>21</c:v>
                </c:pt>
                <c:pt idx="4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'[Мониторинг с диагр.xlsx]Вишенка'!$A$13:$H$13</c:f>
              <c:strCache>
                <c:ptCount val="1"/>
                <c:pt idx="0">
                  <c:v>Зверева Маргарита Андреевна 09.09.2013 03.11.2016 04.08.2017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диагр.xlsx]Вишенка'!$I$13:$P$13</c:f>
              <c:numCache>
                <c:formatCode>General</c:formatCode>
                <c:ptCount val="8"/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2"/>
          <c:order val="12"/>
          <c:tx>
            <c:strRef>
              <c:f>'[Мониторинг с диагр.xlsx]Вишенка'!$A$14:$H$14</c:f>
              <c:strCache>
                <c:ptCount val="1"/>
                <c:pt idx="0">
                  <c:v>Кравченко Дмитрий Сергеевич 28.02.2015 27.04.2016 Вишенка Алтынбаева А.А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диагр.xlsx]Вишенка'!$I$14:$P$14</c:f>
              <c:numCache>
                <c:formatCode>General</c:formatCode>
                <c:ptCount val="8"/>
                <c:pt idx="2">
                  <c:v>11</c:v>
                </c:pt>
                <c:pt idx="3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'[Мониторинг с диагр.xlsx]Вишенка'!$A$15:$H$15</c:f>
              <c:strCache>
                <c:ptCount val="1"/>
                <c:pt idx="0">
                  <c:v>Котова Екатерина Александровна 30.03.2015 06.05.2015 25.08.2017 Колокольчики Кругляк С.А.  Зайчики Алтынбаева О.А. Вишенка Алтынбаева А.А</c:v>
                </c:pt>
              </c:strCache>
            </c:strRef>
          </c:tx>
          <c:cat>
            <c:strRef>
              <c:f>'[Мониторинг с диагр.xlsx]Вишенка'!$I$1:$P$1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'[Мониторинг с диагр.xlsx]Вишенка'!$I$15:$P$15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</c:ser>
        <c:dropLines/>
        <c:marker val="1"/>
        <c:axId val="72718592"/>
        <c:axId val="73270784"/>
      </c:lineChart>
      <c:catAx>
        <c:axId val="72718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Эпикризные сроки</a:t>
                </a:r>
              </a:p>
            </c:rich>
          </c:tx>
          <c:layout/>
        </c:title>
        <c:majorTickMark val="none"/>
        <c:tickLblPos val="nextTo"/>
        <c:crossAx val="73270784"/>
        <c:crosses val="autoZero"/>
        <c:auto val="1"/>
        <c:lblAlgn val="ctr"/>
        <c:lblOffset val="100"/>
      </c:catAx>
      <c:valAx>
        <c:axId val="73270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Возраст в месяцах</a:t>
                </a:r>
              </a:p>
            </c:rich>
          </c:tx>
          <c:layout/>
        </c:title>
        <c:numFmt formatCode="General" sourceLinked="1"/>
        <c:tickLblPos val="nextTo"/>
        <c:crossAx val="727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79018276959311"/>
          <c:y val="3.4363721173345338E-2"/>
          <c:w val="0.32719096525670988"/>
          <c:h val="0.93469351665864187"/>
        </c:manualLayout>
      </c:layout>
    </c:legend>
    <c:plotVisOnly val="1"/>
    <c:dispBlanksAs val="span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22A17-D5D5-4FFA-9E20-4641E3B76DCA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EF92DE-A8F0-45D1-AFF0-5E093FF4E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332657"/>
            <a:ext cx="8686800" cy="1152128"/>
          </a:xfrm>
        </p:spPr>
        <p:txBody>
          <a:bodyPr/>
          <a:lstStyle/>
          <a:p>
            <a:pPr>
              <a:buNone/>
            </a:pP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ГОСУДАРСТВЕННОЕ КАЗЕННОЕ УЧРЕЖДЕНИЕ ЗДРАВООХРАНЕНИЯ НИЖЕГОРОДСКОЙ ОБЛАСТИ «ДЗЕРЖИНСКИЙ СПЕЦИАЛИЗИРОВАННЫЙ ДОМ РЕБЕНКА №2»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Миняжева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Должность: Воспитатель</a:t>
            </a:r>
          </a:p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Образование: Среднее специальное,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Дзержинское педагогическое училище.</a:t>
            </a:r>
          </a:p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Педагогический стаж: 30 лет</a:t>
            </a:r>
          </a:p>
          <a:p>
            <a:endParaRPr lang="ru-RU" dirty="0"/>
          </a:p>
        </p:txBody>
      </p:sp>
      <p:pic>
        <p:nvPicPr>
          <p:cNvPr id="1026" name="Picture 2" descr="D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340768"/>
            <a:ext cx="1512168" cy="26787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314096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Как это прекрасно – закладывать ростки будущих 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характеров, поддерживать их своей любовью, 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отдавать им, этим неугомонным созданиям, тепло своего сердца.</a:t>
            </a:r>
          </a:p>
          <a:p>
            <a:endParaRPr lang="ru-RU" dirty="0"/>
          </a:p>
        </p:txBody>
      </p:sp>
      <p:pic>
        <p:nvPicPr>
          <p:cNvPr id="1027" name="Picture 3" descr="D:\Миняжева\2017-07-06 11\11 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0489"/>
            <a:ext cx="1850775" cy="2567511"/>
          </a:xfrm>
          <a:prstGeom prst="rect">
            <a:avLst/>
          </a:prstGeom>
          <a:noFill/>
        </p:spPr>
      </p:pic>
      <p:pic>
        <p:nvPicPr>
          <p:cNvPr id="1029" name="Picture 5" descr="D:\Миняжева\2017-07-06\00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60756"/>
            <a:ext cx="1872208" cy="2597244"/>
          </a:xfrm>
          <a:prstGeom prst="rect">
            <a:avLst/>
          </a:prstGeom>
          <a:noFill/>
        </p:spPr>
      </p:pic>
      <p:pic>
        <p:nvPicPr>
          <p:cNvPr id="1030" name="Picture 6" descr="D:\Миняжева\123\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60756"/>
            <a:ext cx="1872208" cy="2597244"/>
          </a:xfrm>
          <a:prstGeom prst="rect">
            <a:avLst/>
          </a:prstGeom>
          <a:noFill/>
        </p:spPr>
      </p:pic>
      <p:pic>
        <p:nvPicPr>
          <p:cNvPr id="1031" name="Picture 7" descr="D:\Миняжева\2017-07-06 15\15 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60755"/>
            <a:ext cx="1872208" cy="259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Фотоотчет</a:t>
            </a:r>
            <a:r>
              <a:rPr lang="ru-RU" sz="3200" dirty="0" smtClean="0"/>
              <a:t> по теме</a:t>
            </a:r>
            <a:endParaRPr lang="ru-RU" sz="3200" dirty="0"/>
          </a:p>
        </p:txBody>
      </p:sp>
      <p:pic>
        <p:nvPicPr>
          <p:cNvPr id="4098" name="Picture 2" descr="D:\Новая папка\IMAG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36912"/>
            <a:ext cx="1987550" cy="3514825"/>
          </a:xfrm>
          <a:prstGeom prst="rect">
            <a:avLst/>
          </a:prstGeom>
          <a:noFill/>
        </p:spPr>
      </p:pic>
      <p:pic>
        <p:nvPicPr>
          <p:cNvPr id="4099" name="Picture 3" descr="D:\Новая папка\IMAG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1987550" cy="3514825"/>
          </a:xfrm>
          <a:prstGeom prst="rect">
            <a:avLst/>
          </a:prstGeom>
          <a:noFill/>
        </p:spPr>
      </p:pic>
      <p:pic>
        <p:nvPicPr>
          <p:cNvPr id="4100" name="Picture 4" descr="D:\Новая папка\IMAG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052736"/>
            <a:ext cx="1987550" cy="3514825"/>
          </a:xfrm>
          <a:prstGeom prst="rect">
            <a:avLst/>
          </a:prstGeom>
          <a:noFill/>
        </p:spPr>
      </p:pic>
      <p:pic>
        <p:nvPicPr>
          <p:cNvPr id="4101" name="Picture 5" descr="D:\Новая папка\IMAG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1987550" cy="35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ая папка\IMAG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668" y="2996952"/>
            <a:ext cx="2183331" cy="3861048"/>
          </a:xfrm>
          <a:prstGeom prst="rect">
            <a:avLst/>
          </a:prstGeom>
          <a:noFill/>
        </p:spPr>
      </p:pic>
      <p:pic>
        <p:nvPicPr>
          <p:cNvPr id="5123" name="Picture 3" descr="D:\Новая папка\IMAG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2208943" cy="3906342"/>
          </a:xfrm>
          <a:prstGeom prst="rect">
            <a:avLst/>
          </a:prstGeom>
          <a:noFill/>
        </p:spPr>
      </p:pic>
      <p:pic>
        <p:nvPicPr>
          <p:cNvPr id="5124" name="Picture 4" descr="D:\Новая папка\IMAG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2208943" cy="3906342"/>
          </a:xfrm>
          <a:prstGeom prst="rect">
            <a:avLst/>
          </a:prstGeom>
          <a:noFill/>
        </p:spPr>
      </p:pic>
      <p:pic>
        <p:nvPicPr>
          <p:cNvPr id="5125" name="Picture 5" descr="D:\Новая папка\IMAG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2264768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Новая папка\IMAG0056.jpg"/>
          <p:cNvPicPr>
            <a:picLocks noChangeAspect="1" noChangeArrowheads="1"/>
          </p:cNvPicPr>
          <p:nvPr/>
        </p:nvPicPr>
        <p:blipFill>
          <a:blip r:embed="rId2" cstate="print"/>
          <a:srcRect t="18401"/>
          <a:stretch>
            <a:fillRect/>
          </a:stretch>
        </p:blipFill>
        <p:spPr bwMode="auto">
          <a:xfrm>
            <a:off x="5436096" y="3429000"/>
            <a:ext cx="2376264" cy="3429000"/>
          </a:xfrm>
          <a:prstGeom prst="rect">
            <a:avLst/>
          </a:prstGeom>
          <a:noFill/>
        </p:spPr>
      </p:pic>
      <p:pic>
        <p:nvPicPr>
          <p:cNvPr id="6147" name="Picture 3" descr="C:\Users\Алексей\Downloads\IMAG0479.jpg"/>
          <p:cNvPicPr>
            <a:picLocks noChangeAspect="1" noChangeArrowheads="1"/>
          </p:cNvPicPr>
          <p:nvPr/>
        </p:nvPicPr>
        <p:blipFill>
          <a:blip r:embed="rId3" cstate="print"/>
          <a:srcRect b="5280"/>
          <a:stretch>
            <a:fillRect/>
          </a:stretch>
        </p:blipFill>
        <p:spPr bwMode="auto">
          <a:xfrm>
            <a:off x="1691680" y="3360094"/>
            <a:ext cx="2088232" cy="3497906"/>
          </a:xfrm>
          <a:prstGeom prst="rect">
            <a:avLst/>
          </a:prstGeom>
          <a:noFill/>
        </p:spPr>
      </p:pic>
      <p:pic>
        <p:nvPicPr>
          <p:cNvPr id="6146" name="Picture 2" descr="C:\Users\Алексей\Downloads\IMAG0475.jpg"/>
          <p:cNvPicPr>
            <a:picLocks noChangeAspect="1" noChangeArrowheads="1"/>
          </p:cNvPicPr>
          <p:nvPr/>
        </p:nvPicPr>
        <p:blipFill>
          <a:blip r:embed="rId4" cstate="print"/>
          <a:srcRect b="12532"/>
          <a:stretch>
            <a:fillRect/>
          </a:stretch>
        </p:blipFill>
        <p:spPr bwMode="auto">
          <a:xfrm>
            <a:off x="1979712" y="0"/>
            <a:ext cx="2123728" cy="3284984"/>
          </a:xfrm>
          <a:prstGeom prst="rect">
            <a:avLst/>
          </a:prstGeom>
          <a:noFill/>
        </p:spPr>
      </p:pic>
      <p:pic>
        <p:nvPicPr>
          <p:cNvPr id="6148" name="Picture 4" descr="C:\Users\Алексей\Downloads\IMAG0474.jpg"/>
          <p:cNvPicPr>
            <a:picLocks noChangeAspect="1" noChangeArrowheads="1"/>
          </p:cNvPicPr>
          <p:nvPr/>
        </p:nvPicPr>
        <p:blipFill>
          <a:blip r:embed="rId5" cstate="print"/>
          <a:srcRect b="9502"/>
          <a:stretch>
            <a:fillRect/>
          </a:stretch>
        </p:blipFill>
        <p:spPr bwMode="auto">
          <a:xfrm>
            <a:off x="5076056" y="0"/>
            <a:ext cx="214261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444660" cy="2513349"/>
          </a:xfrm>
          <a:prstGeom prst="rect">
            <a:avLst/>
          </a:prstGeom>
          <a:noFill/>
        </p:spPr>
      </p:pic>
      <p:pic>
        <p:nvPicPr>
          <p:cNvPr id="4099" name="Picture 3" descr="C:\Users\Алексей\Downloads\IMAG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363748" cy="5948522"/>
          </a:xfrm>
          <a:prstGeom prst="rect">
            <a:avLst/>
          </a:prstGeom>
          <a:noFill/>
        </p:spPr>
      </p:pic>
      <p:pic>
        <p:nvPicPr>
          <p:cNvPr id="4" name="Picture 5" descr="D:\Новая папка\IMAG0050.jpg"/>
          <p:cNvPicPr>
            <a:picLocks noChangeAspect="1" noChangeArrowheads="1"/>
          </p:cNvPicPr>
          <p:nvPr/>
        </p:nvPicPr>
        <p:blipFill>
          <a:blip r:embed="rId4" cstate="print"/>
          <a:srcRect b="11623"/>
          <a:stretch>
            <a:fillRect/>
          </a:stretch>
        </p:blipFill>
        <p:spPr bwMode="auto">
          <a:xfrm>
            <a:off x="1619672" y="3256749"/>
            <a:ext cx="2304256" cy="360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139456" y="103909"/>
          <a:ext cx="9422913" cy="665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различные виды занятий с дидактическими игрушками способствуют разностороннему развитию ребенка третьего года жизни: воспитывают умственно, физически и эстетически, повышают работоспособность, тренируют морально - волевую сферу, предоставляют возможность действовать в коллективе сверстников, выполнять задания вместе с ними. А также создают необходимую основу для успешного формирования познавательной деятельности на следующих возрастных этапах развития ребенка.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Полноценное сенсорное развитие осуществляется только в процессе сенсорного воспитания, когда у детей целенаправленно формируются эталонные представления о свойствах предметов.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В. Макарычева "Проблемы раннего детства" АРКТИ, 2014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П. Высокова "Сенсомоторное развитие детей раннего возраста" Волгоград, 2011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"Сенсорное развитие детей раннего возраста" Мозаика - синтез, 2013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"Помоги мне сделать это самому" Москва, Издательский дом "Карапуз", 2000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В. Баранова "Развивающие занятия и игры с водой" Ярославль; Академия развития,2009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 Е. Громова "Формирование элементарных математических представлений у детей раннего возраста" Москва "Сфера", 2006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Э. Я. Удалова "Сенсорное развитие детей  с отклонениями в развитии" Москва "Книголюб", 2007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0"/>
            <a:ext cx="280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Сенсорное развитие детей третьего года жизни через формирование понятия о величине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772816"/>
            <a:ext cx="58597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"Детство - это важнейший период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человеческой жизни, не подготовка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будущей жизни, а настоящая, яркая,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самобытная, неповторимая жизнь.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 того, кто вел ребенка за руку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детские годы, что вошло в его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разум и сердце из окружающего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мира - от этого в решающей степени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зависит, каким человеком станет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сегодняшний малыш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		        </a:t>
            </a:r>
            <a:r>
              <a:rPr lang="ru-RU" sz="2000" dirty="0" smtClean="0"/>
              <a:t>В</a:t>
            </a:r>
            <a:r>
              <a:rPr lang="ru-RU" sz="2000" dirty="0" smtClean="0"/>
              <a:t>. А. Сухомлинский</a:t>
            </a:r>
            <a:endParaRPr lang="ru-RU" sz="2000" dirty="0"/>
          </a:p>
        </p:txBody>
      </p:sp>
      <p:pic>
        <p:nvPicPr>
          <p:cNvPr id="1026" name="Picture 2" descr="C:\Users\Алексей\Downloads\IMAG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067944" cy="2300326"/>
          </a:xfrm>
          <a:prstGeom prst="rect">
            <a:avLst/>
          </a:prstGeom>
          <a:noFill/>
        </p:spPr>
      </p:pic>
      <p:pic>
        <p:nvPicPr>
          <p:cNvPr id="1027" name="Picture 3" descr="C:\Users\Алексей\Downloads\IMAG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104456" cy="232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личного вклада педагога в развитие образования»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статей в международном образовательном портале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MAAM.ru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сенсорного воспитания детей дошкольного возраста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верно»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бабочке»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«Красивые рыбки»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 домик»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am.ru\скриншот maam.ru.png"/>
          <p:cNvPicPr>
            <a:picLocks noChangeAspect="1" noChangeArrowheads="1"/>
          </p:cNvPicPr>
          <p:nvPr/>
        </p:nvPicPr>
        <p:blipFill>
          <a:blip r:embed="rId2" cstate="print"/>
          <a:srcRect l="9450" r="16132"/>
          <a:stretch>
            <a:fillRect/>
          </a:stretch>
        </p:blipFill>
        <p:spPr bwMode="auto">
          <a:xfrm>
            <a:off x="179512" y="692696"/>
            <a:ext cx="4536504" cy="3429000"/>
          </a:xfrm>
          <a:prstGeom prst="rect">
            <a:avLst/>
          </a:prstGeom>
          <a:noFill/>
        </p:spPr>
      </p:pic>
      <p:pic>
        <p:nvPicPr>
          <p:cNvPr id="3075" name="Picture 3" descr="D:\maam.ru\790023-016-015-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912938" cy="694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Сенсорное развитие - фундамент умственного развития детей дошкольного возраста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Большое количество детей в доме ребенка, имеющих нарушения в нервно - психическом развитии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Особенностью жизни детей в доме ребенка является изоляция от богатства окружающей жизни, что создает резкий дефицит внешних воздействий, которые являются одним из существенных факторов развития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математических понятий, усвоение детьми качественных характеристик предметов и явлений окружающей среды, живой и неживой природы - существенно влияют на интеллектуальное развитие детей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339208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сенсорному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развитию детей, коррекции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нарушений в этой области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средствами занятий по      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формированию понятия о            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величине.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можно более раннее начало                   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развивающей             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работы, что позволяет                             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предотвратить вторичные                     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отклонения.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404664"/>
            <a:ext cx="43392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4008" y="1556792"/>
            <a:ext cx="4339208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Формирование элементарных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представлений о величине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Формирование основных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 наглядного мышления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(наглядно - действенного,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наглядно - образного)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поисковых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способов ориентировки в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процессе ориентировочно -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исследовательской деятельности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Развивать речь, память, внимание.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Формирование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эмоционального контакта со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взрослыми, направленности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его на сотрудничество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85813" y="142875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3" y="1214438"/>
            <a:ext cx="2714625" cy="2739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Диагностический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анализ и результат диагностики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определение уровня интеллектуального развития и объём его социальной недостаточности</a:t>
            </a:r>
          </a:p>
          <a:p>
            <a:pPr>
              <a:buFont typeface="Arial" charset="0"/>
              <a:buChar char="•"/>
              <a:defRPr/>
            </a:pPr>
            <a:endParaRPr lang="ru-RU" sz="1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50" y="1214438"/>
            <a:ext cx="294091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</a:rPr>
              <a:t>   </a:t>
            </a:r>
            <a:r>
              <a:rPr lang="ru-RU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разработка перспективного плана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создание предметно – пространственной развивающей среды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определение времени и средств для реализации поставленной цели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00" y="1214438"/>
            <a:ext cx="2428875" cy="1969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Обучающий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реализация перспективного плана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проведение  игр – занятий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07704" y="4077072"/>
            <a:ext cx="2428875" cy="2523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Закрепляющий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повседневной жизни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самостоятельной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продуктивных видах деятельности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4077072"/>
            <a:ext cx="20002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наблюдения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0" y="332656"/>
            <a:ext cx="4071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программного содержания с учетом всех методических рекомендаций</a:t>
            </a:r>
          </a:p>
        </p:txBody>
      </p:sp>
      <p:sp>
        <p:nvSpPr>
          <p:cNvPr id="21517" name="TextBox 17"/>
          <p:cNvSpPr txBox="1">
            <a:spLocks noChangeArrowheads="1"/>
          </p:cNvSpPr>
          <p:nvPr/>
        </p:nvSpPr>
        <p:spPr bwMode="auto">
          <a:xfrm>
            <a:off x="142875" y="1268413"/>
            <a:ext cx="39290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Формировать понятие о величине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группировать однородные предметы по образцу и слову взрослого (большой, маленький, такой, не такой)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Учить соотносить однородные и разнородные предметы по величине, определяя :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контрастную величину (большой, маленький)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менее контрастную (побольше, поменьше)   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Развивать и совершенствовать координированные движения и мелкую моторику рук</a:t>
            </a:r>
          </a:p>
        </p:txBody>
      </p:sp>
      <p:pic>
        <p:nvPicPr>
          <p:cNvPr id="2050" name="Picture 2" descr="C:\Users\Алексей\Downloads\IMAG0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836712"/>
            <a:ext cx="2016224" cy="3565532"/>
          </a:xfrm>
          <a:prstGeom prst="rect">
            <a:avLst/>
          </a:prstGeom>
          <a:noFill/>
        </p:spPr>
      </p:pic>
      <p:pic>
        <p:nvPicPr>
          <p:cNvPr id="2051" name="Picture 3" descr="C:\Users\Алексей\Downloads\IMAG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199522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699792" y="476672"/>
            <a:ext cx="3786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13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844824"/>
            <a:ext cx="1339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844824"/>
            <a:ext cx="16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20888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 предметов и действий с ними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420888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Объяснение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Указание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Поощрение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420888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– занятия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Комплексные занятия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933056"/>
            <a:ext cx="404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дидактические принципы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50912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Посильность требований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301208"/>
            <a:ext cx="194421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Постепенность усложнения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ей\Downloads\IMAG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420" y="3573016"/>
            <a:ext cx="1857580" cy="3284984"/>
          </a:xfrm>
          <a:prstGeom prst="rect">
            <a:avLst/>
          </a:prstGeom>
          <a:noFill/>
        </p:spPr>
      </p:pic>
      <p:pic>
        <p:nvPicPr>
          <p:cNvPr id="3075" name="Picture 3" descr="C:\Users\Алексей\Downloads\IMAG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1857580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DC840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A26222"/>
      </a:accent6>
      <a:hlink>
        <a:srgbClr val="AD1F1F"/>
      </a:hlink>
      <a:folHlink>
        <a:srgbClr val="F2AD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621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Сенсорное развитие детей третьего года жизни через формирование понятия о величине</vt:lpstr>
      <vt:lpstr>«Условия формирования личного вклада педагога в развитие образования»</vt:lpstr>
      <vt:lpstr>Слайд 4</vt:lpstr>
      <vt:lpstr>Актуальность темы</vt:lpstr>
      <vt:lpstr>Цель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ъ</dc:title>
  <dc:creator>Алексей Асланян</dc:creator>
  <cp:lastModifiedBy>Алексей Асланян</cp:lastModifiedBy>
  <cp:revision>13</cp:revision>
  <dcterms:created xsi:type="dcterms:W3CDTF">2017-11-15T11:13:40Z</dcterms:created>
  <dcterms:modified xsi:type="dcterms:W3CDTF">2017-11-20T13:50:10Z</dcterms:modified>
</cp:coreProperties>
</file>