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9" r:id="rId3"/>
    <p:sldId id="258" r:id="rId4"/>
    <p:sldId id="257" r:id="rId5"/>
    <p:sldId id="274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3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>
        <p:scale>
          <a:sx n="80" d="100"/>
          <a:sy n="80" d="100"/>
        </p:scale>
        <p:origin x="-100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2970672103972E-2"/>
          <c:y val="8.6235949057575867E-2"/>
          <c:w val="0.8910371614482927"/>
          <c:h val="0.773653698824672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40</c:v>
                </c:pt>
                <c:pt idx="2">
                  <c:v>20</c:v>
                </c:pt>
                <c:pt idx="3">
                  <c:v>80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174176512"/>
        <c:axId val="174190592"/>
      </c:barChart>
      <c:catAx>
        <c:axId val="174176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4190592"/>
        <c:crosses val="autoZero"/>
        <c:lblAlgn val="ctr"/>
        <c:lblOffset val="100"/>
      </c:catAx>
      <c:valAx>
        <c:axId val="17419059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7417651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919024097648073"/>
          <c:y val="4.2037037037037164E-2"/>
          <c:w val="0.81926041286508788"/>
          <c:h val="0.650337707786526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Ходьба</c:v>
                </c:pt>
                <c:pt idx="1">
                  <c:v>Бег</c:v>
                </c:pt>
                <c:pt idx="2">
                  <c:v>Прыжки</c:v>
                </c:pt>
                <c:pt idx="3">
                  <c:v>Ползание</c:v>
                </c:pt>
                <c:pt idx="4">
                  <c:v>Бросание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152267008"/>
        <c:axId val="152272896"/>
      </c:barChart>
      <c:catAx>
        <c:axId val="15226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2272896"/>
        <c:crosses val="autoZero"/>
        <c:auto val="1"/>
        <c:lblAlgn val="ctr"/>
        <c:lblOffset val="100"/>
      </c:catAx>
      <c:valAx>
        <c:axId val="15227289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2267008"/>
        <c:crosses val="autoZero"/>
        <c:crossBetween val="between"/>
        <c:majorUnit val="20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</c:chart>
  <c:txPr>
    <a:bodyPr/>
    <a:lstStyle/>
    <a:p>
      <a:pPr>
        <a:defRPr sz="1800" b="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A29EA-4A7E-4A2F-8A24-609B50C93635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E101-0CD4-4C8B-996C-34B085DC0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7E101-0CD4-4C8B-996C-34B085DC02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" TargetMode="External"/><Relationship Id="rId2" Type="http://schemas.openxmlformats.org/officeDocument/2006/relationships/hyperlink" Target="https://infopedia.s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6048672"/>
          </a:xfrm>
        </p:spPr>
        <p:txBody>
          <a:bodyPr>
            <a:normAutofit lnSpcReduction="10000"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ГОСУДАРСТВЕННОЕ КАЗЕННОЕ УЧРЕЖДЕНИЕ ЗДРАВООХРАНЕНИЯ НИЖЕГОРОДСКОЙ ОБЛАСТИ «ДЗЕРЖИНСКИЙ СПЕЦИАЛИЗИРОВАННЫЙ ДОМ РЕБЕНКА №2»</a:t>
            </a:r>
          </a:p>
          <a:p>
            <a:pPr algn="l"/>
            <a:r>
              <a:rPr lang="ru-RU" alt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Миняжева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Елена Владимировна</a:t>
            </a:r>
          </a:p>
          <a:p>
            <a:pPr algn="l"/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Должность: воспитатель</a:t>
            </a:r>
          </a:p>
          <a:p>
            <a:pPr algn="l"/>
            <a:r>
              <a:rPr lang="ru-RU" alt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Образование: среднее специальное,</a:t>
            </a:r>
            <a:br>
              <a:rPr lang="ru-RU" alt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Дзержинское педагогическое училище</a:t>
            </a:r>
          </a:p>
          <a:p>
            <a:pPr algn="l"/>
            <a:r>
              <a:rPr lang="ru-RU" alt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Педагогический стаж: 35 лет</a:t>
            </a:r>
          </a:p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КПК: Курсы повышения квалификации в АНМЦ </a:t>
            </a:r>
          </a:p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и коррекция» по дополнительной </a:t>
            </a:r>
          </a:p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профессиональной образовательной программе </a:t>
            </a:r>
          </a:p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«Современные технологии психолого-педагогической реабилитации в домах ребенка как основа профилактики детской инвалидности и социального сиротства (с учетом ФГОС) от 26.02.20</a:t>
            </a: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221031_16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988840"/>
            <a:ext cx="1615973" cy="27089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8024" y="5157192"/>
            <a:ext cx="28803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157192"/>
            <a:ext cx="39604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960" y="4221088"/>
            <a:ext cx="41764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221088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80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В программе «От рождения до школы» / Под ред. Н. Е. </a:t>
            </a:r>
            <a:r>
              <a:rPr lang="ru-RU" sz="2200" dirty="0" err="1" smtClean="0">
                <a:solidFill>
                  <a:schemeClr val="tx1"/>
                </a:solidFill>
              </a:rPr>
              <a:t>Вераксы</a:t>
            </a:r>
            <a:r>
              <a:rPr lang="ru-RU" sz="2200" dirty="0" smtClean="0">
                <a:solidFill>
                  <a:schemeClr val="tx1"/>
                </a:solidFill>
              </a:rPr>
              <a:t>, Т. С. Комаровой, М. А. Васильевой в основу классификации подвижных игр положен признак преобладающего вида движений.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При подборе по каждому виду основных движений соблюдается преемственность между возрастными группами. Это помогает воспитателю планировать игры в связи с формированием у детей определенных двигательных навыков.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Игры с ходьбой и бегом            Игры с ползанием, лазанием    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 </a:t>
            </a:r>
            <a:endParaRPr lang="ru-RU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</a:t>
            </a:r>
            <a:r>
              <a:rPr lang="ru-RU" sz="2200" dirty="0" smtClean="0">
                <a:solidFill>
                  <a:schemeClr val="tx1"/>
                </a:solidFill>
              </a:rPr>
              <a:t>Игры с бросанием и ловлей              Игры с прыжками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812088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</a:t>
            </a:r>
          </a:p>
          <a:p>
            <a:pPr indent="1270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</a:t>
            </a:r>
            <a:r>
              <a:rPr lang="ru-RU" sz="2000" dirty="0" smtClean="0">
                <a:solidFill>
                  <a:schemeClr val="tx1"/>
                </a:solidFill>
              </a:rPr>
              <a:t>– исключительно ценный способ вовлечения ребенка в двигательную деятельность. На основе положительных эмоций, связанных с понятным, близким сюжетом и доступности движений у малыша постепенно появляется желание участвовать не только в играх, но и в упражнениях во время занятий и самостоятельной деятельности.</a:t>
            </a:r>
          </a:p>
          <a:p>
            <a:pPr indent="1270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в режиме дня</a:t>
            </a:r>
          </a:p>
          <a:p>
            <a:pPr indent="1270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На прогулке</a:t>
            </a:r>
          </a:p>
          <a:p>
            <a:pPr indent="1270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На физкультурных занятиях</a:t>
            </a:r>
          </a:p>
          <a:p>
            <a:pPr indent="1270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 совместной деятельности</a:t>
            </a:r>
          </a:p>
          <a:p>
            <a:pPr indent="1270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Во время праздников и развлечений</a:t>
            </a:r>
          </a:p>
          <a:p>
            <a:endParaRPr lang="ru-RU" dirty="0"/>
          </a:p>
        </p:txBody>
      </p:sp>
      <p:pic>
        <p:nvPicPr>
          <p:cNvPr id="8" name="Рисунок 7" descr="IMG_20221028_095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2472801" cy="270892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IMG_20221028_1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832118"/>
            <a:ext cx="2428416" cy="402588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 descr="IMG_20221028_11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77072"/>
            <a:ext cx="1872208" cy="278092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с ходьбой и бегом      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 numCol="2">
            <a:normAutofit/>
          </a:bodyPr>
          <a:lstStyle/>
          <a:p>
            <a:pPr indent="12700">
              <a:buClrTx/>
              <a:buFont typeface="Wingdings" pitchFamily="2" charset="2"/>
              <a:buChar char="Ø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Принеси игрушку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Мы – веселые ребята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В гости к мишке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Мишка, догони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Перешагни палку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Догони мяч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Поезд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Береги хвостик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Лошадки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Птички и кот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Пройди – не упади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Снежинки и ветер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По узенькой дорожке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Беги к тому, что назову 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Соберем листочки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 Самолеты</a:t>
            </a:r>
          </a:p>
          <a:p>
            <a:endParaRPr lang="ru-RU" dirty="0"/>
          </a:p>
        </p:txBody>
      </p:sp>
      <p:pic>
        <p:nvPicPr>
          <p:cNvPr id="5" name="Рисунок 4" descr="IMG_20221028_100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2229575" cy="342900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 descr="IMG_20221028_100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84984"/>
            <a:ext cx="2520280" cy="3421166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 descr="IMG_20221028_10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284984"/>
            <a:ext cx="2602773" cy="3384376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Подвижные игры с ползанием, прыжками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 numCol="2"/>
          <a:lstStyle/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По ровненькой дорожке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Шустрый, ловкий мячик мой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 Не замочи ноги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 Мой веселый, звонкий мяч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 Поймай комара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 Лягушки</a:t>
            </a:r>
          </a:p>
          <a:p>
            <a:pPr>
              <a:buClrTx/>
              <a:buNone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Мышки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Котята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Кот и мыши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Веселые жуки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Куры в огороде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Кто в норке живет?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Птички в гнездышках</a:t>
            </a:r>
          </a:p>
          <a:p>
            <a:pPr indent="12700">
              <a:buClrTx/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Высоко сижу, далеко гляжу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IMG_20221028_09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2880320" cy="167825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IMG_20221028_094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81128"/>
            <a:ext cx="2699792" cy="201271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IMG_20221028_100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2251958" cy="278092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IMG_20221028_105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437112"/>
            <a:ext cx="2027059" cy="242088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839200" cy="60270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Подвижные игры с катанием, бросанием, ловлей, метанием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Кидаем шишки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Кидай мяч! Лови мяч!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Кто дальше бросит мяч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Снежки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Попади в корзину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Попади в круг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Кто дальше?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Передай мяч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_20221028_095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24744"/>
            <a:ext cx="2417180" cy="295232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IMG_20221028_104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293096"/>
            <a:ext cx="3640848" cy="225244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IMG_20221030_172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204864"/>
            <a:ext cx="2001017" cy="285293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Диапазон личного вклада педагога в развитие образования и степень его новизны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Картотека подвижных игр               Атрибуты для подвижных игр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21028_12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456384" cy="46413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IMG_20221028_123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56992"/>
            <a:ext cx="2268252" cy="302433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IMG_20221028_122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484784"/>
            <a:ext cx="2376264" cy="267224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Результативность профессиональной педагогической деятельности и достигнутые эффекты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Параметры диагностики: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ходить и бегать, не наталкиваясь друг на друга, с согласованными, свободными движениями рук </a:t>
            </a:r>
            <a:r>
              <a:rPr lang="ru-RU" sz="1200" smtClean="0">
                <a:solidFill>
                  <a:schemeClr val="tx1"/>
                </a:solidFill>
              </a:rPr>
              <a:t>и ног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менять направление и характер движения во время ходьбы и бега в соответствии с указанием педагога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ползать, лазать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разнообразно действовать с мячом (брать, держать, переносить, класть, бросать, катать)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прыгать на двух ногах на месте, с продвижением вперед, в длину с места, отталкиваясь двумя ногами</a:t>
            </a:r>
          </a:p>
          <a:p>
            <a:pPr>
              <a:buClrTx/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ClrTx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На начало года (%)                                                   На конец года (%)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3284984"/>
          <a:ext cx="43924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99992" y="3429000"/>
          <a:ext cx="44279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Транслируемость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практических достижений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ClrTx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Публикация статей на сайте Академия развития творчества «</a:t>
            </a:r>
            <a:r>
              <a:rPr lang="ru-RU" sz="2800" dirty="0" err="1" smtClean="0">
                <a:solidFill>
                  <a:schemeClr val="tx1"/>
                </a:solidFill>
              </a:rPr>
              <a:t>АРТ-талант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ClrTx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Картотека подвижных игр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АртТалант скринш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4505880" cy="2376264"/>
          </a:xfrm>
          <a:prstGeom prst="rect">
            <a:avLst/>
          </a:prstGeom>
        </p:spPr>
      </p:pic>
      <p:pic>
        <p:nvPicPr>
          <p:cNvPr id="7" name="Рисунок 6" descr="svidetelstvo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1800199" cy="2544360"/>
          </a:xfrm>
          <a:prstGeom prst="rect">
            <a:avLst/>
          </a:prstGeom>
        </p:spPr>
      </p:pic>
      <p:pic>
        <p:nvPicPr>
          <p:cNvPr id="8" name="Рисунок 7" descr="svidetelstvo-1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56992"/>
            <a:ext cx="1800200" cy="254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используемой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6237312"/>
          </a:xfrm>
        </p:spPr>
        <p:txBody>
          <a:bodyPr numCol="2">
            <a:normAutofit fontScale="47500" lnSpcReduction="20000"/>
          </a:bodyPr>
          <a:lstStyle/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«Образовательная деятельность  на прогулках»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под ред. Н. Е. </a:t>
            </a:r>
            <a:r>
              <a:rPr lang="ru-RU" sz="3400" dirty="0" err="1" smtClean="0">
                <a:solidFill>
                  <a:schemeClr val="tx1"/>
                </a:solidFill>
              </a:rPr>
              <a:t>Вераксы</a:t>
            </a:r>
            <a:r>
              <a:rPr lang="ru-RU" sz="3400" dirty="0" smtClean="0">
                <a:solidFill>
                  <a:schemeClr val="tx1"/>
                </a:solidFill>
              </a:rPr>
              <a:t>, Т. С. Комаровой, Э. М. Дорофеевой 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«Сборник подвижных игр»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Э. Я. </a:t>
            </a:r>
            <a:r>
              <a:rPr lang="ru-RU" sz="3400" dirty="0" err="1" smtClean="0">
                <a:solidFill>
                  <a:schemeClr val="tx1"/>
                </a:solidFill>
              </a:rPr>
              <a:t>Степаненкова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Мозаика-Синтез, Москва, 2016 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«Вклад  П. Ф. Лесгафта, Е. А. Аркина, В. В. </a:t>
            </a:r>
            <a:r>
              <a:rPr lang="ru-RU" sz="3400" dirty="0" err="1" smtClean="0">
                <a:solidFill>
                  <a:schemeClr val="tx1"/>
                </a:solidFill>
              </a:rPr>
              <a:t>Гориневского</a:t>
            </a:r>
            <a:r>
              <a:rPr lang="ru-RU" sz="3400" dirty="0" smtClean="0">
                <a:solidFill>
                  <a:schemeClr val="tx1"/>
                </a:solidFill>
              </a:rPr>
              <a:t> в разработку теории подвижных игр»</a:t>
            </a:r>
          </a:p>
          <a:p>
            <a:pPr marL="355600" indent="0">
              <a:buClrTx/>
              <a:buNone/>
            </a:pPr>
            <a:r>
              <a:rPr lang="en-US" sz="34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ru-RU" sz="3400" u="sng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3400" u="sng" dirty="0" err="1" smtClean="0">
                <a:solidFill>
                  <a:schemeClr val="tx1"/>
                </a:solidFill>
                <a:hlinkClick r:id="rId2"/>
              </a:rPr>
              <a:t>infopedia</a:t>
            </a:r>
            <a:r>
              <a:rPr lang="ru-RU" sz="34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3400" u="sng" dirty="0" err="1" smtClean="0">
                <a:solidFill>
                  <a:schemeClr val="tx1"/>
                </a:solidFill>
                <a:hlinkClick r:id="rId2"/>
              </a:rPr>
              <a:t>su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«Игры - занятия на прогулке с малышами»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С. Н. </a:t>
            </a:r>
            <a:r>
              <a:rPr lang="ru-RU" sz="3400" dirty="0" err="1" smtClean="0">
                <a:solidFill>
                  <a:schemeClr val="tx1"/>
                </a:solidFill>
              </a:rPr>
              <a:t>Теплюк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Мозаика-Синтез, Москва, 2016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«Физическая культура для малышей»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С. Я. </a:t>
            </a:r>
            <a:r>
              <a:rPr lang="ru-RU" sz="3400" dirty="0" err="1" smtClean="0">
                <a:solidFill>
                  <a:schemeClr val="tx1"/>
                </a:solidFill>
              </a:rPr>
              <a:t>Лайзане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Москва, «Просвещение», 1987 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«Раннее физическое развитие ребенка»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В. В. </a:t>
            </a:r>
            <a:r>
              <a:rPr lang="ru-RU" sz="3400" dirty="0" err="1" smtClean="0">
                <a:solidFill>
                  <a:schemeClr val="tx1"/>
                </a:solidFill>
              </a:rPr>
              <a:t>Кантан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Санкт-Петербург, КОРОНА </a:t>
            </a:r>
            <a:r>
              <a:rPr lang="ru-RU" sz="3400" dirty="0" err="1" smtClean="0">
                <a:solidFill>
                  <a:schemeClr val="tx1"/>
                </a:solidFill>
              </a:rPr>
              <a:t>принт</a:t>
            </a:r>
            <a:r>
              <a:rPr lang="ru-RU" sz="3400" dirty="0" smtClean="0">
                <a:solidFill>
                  <a:schemeClr val="tx1"/>
                </a:solidFill>
              </a:rPr>
              <a:t>, 2001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«Игровые занятия с детьми от 1года до 3 лет»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М. Д. </a:t>
            </a:r>
            <a:r>
              <a:rPr lang="ru-RU" sz="3400" dirty="0" err="1" smtClean="0">
                <a:solidFill>
                  <a:schemeClr val="tx1"/>
                </a:solidFill>
              </a:rPr>
              <a:t>Маханева</a:t>
            </a:r>
            <a:r>
              <a:rPr lang="ru-RU" sz="3400" dirty="0" smtClean="0">
                <a:solidFill>
                  <a:schemeClr val="tx1"/>
                </a:solidFill>
              </a:rPr>
              <a:t>, С. В. Рещикова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ТЦ Сфера, Москва, 2005 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Основная образовательная программа дошкольного образования «От рождения до школы»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Под ред. Н. Е. </a:t>
            </a:r>
            <a:r>
              <a:rPr lang="ru-RU" sz="3400" dirty="0" err="1" smtClean="0">
                <a:solidFill>
                  <a:schemeClr val="tx1"/>
                </a:solidFill>
              </a:rPr>
              <a:t>Вераксы</a:t>
            </a:r>
            <a:r>
              <a:rPr lang="ru-RU" sz="3400" dirty="0" smtClean="0">
                <a:solidFill>
                  <a:schemeClr val="tx1"/>
                </a:solidFill>
              </a:rPr>
              <a:t>, Т. С. Комаровой, М. А. Васильевой Мозаика-Синтез, Москва, 2016  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«Развивающие игровые сеансы»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А. В. </a:t>
            </a:r>
            <a:r>
              <a:rPr lang="ru-RU" sz="3400" dirty="0" err="1" smtClean="0">
                <a:solidFill>
                  <a:schemeClr val="tx1"/>
                </a:solidFill>
              </a:rPr>
              <a:t>Найбауэр</a:t>
            </a:r>
            <a:r>
              <a:rPr lang="ru-RU" sz="3400" dirty="0" smtClean="0">
                <a:solidFill>
                  <a:schemeClr val="tx1"/>
                </a:solidFill>
              </a:rPr>
              <a:t>, О. В. Куракина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Мозаика-Синтез, Москва, 2021 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«Учите бегать, прыгать, лазать, метать»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Е. Н. Вавилова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Москва, «Просвещение», 1983  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«Ползаем. Ходим. Бегаем. Прыгаем»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М. Г. Борисенко, Т. А. </a:t>
            </a:r>
            <a:r>
              <a:rPr lang="ru-RU" sz="3400" dirty="0" err="1" smtClean="0">
                <a:solidFill>
                  <a:schemeClr val="tx1"/>
                </a:solidFill>
              </a:rPr>
              <a:t>Датешидзе</a:t>
            </a:r>
            <a:r>
              <a:rPr lang="ru-RU" sz="3400" dirty="0" smtClean="0">
                <a:solidFill>
                  <a:schemeClr val="tx1"/>
                </a:solidFill>
              </a:rPr>
              <a:t>, Н. А. Лукина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Санкт-Петербург, «Паритет», 2005</a:t>
            </a:r>
          </a:p>
          <a:p>
            <a:pPr marL="355600" indent="0"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«Подвижные игры как средство совершенствования основных видов движений у детей дошкольного возраста» </a:t>
            </a:r>
          </a:p>
          <a:p>
            <a:pPr marL="355600" indent="0"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Б. Б. </a:t>
            </a:r>
            <a:r>
              <a:rPr lang="ru-RU" sz="3400" dirty="0" err="1" smtClean="0">
                <a:solidFill>
                  <a:schemeClr val="tx1"/>
                </a:solidFill>
              </a:rPr>
              <a:t>Аюпов</a:t>
            </a:r>
            <a:r>
              <a:rPr lang="ru-RU" sz="3400" dirty="0" smtClean="0">
                <a:solidFill>
                  <a:schemeClr val="tx1"/>
                </a:solidFill>
              </a:rPr>
              <a:t>, Л. И. Пономарева</a:t>
            </a:r>
          </a:p>
          <a:p>
            <a:pPr marL="355600" indent="0">
              <a:buClrTx/>
              <a:buNone/>
            </a:pPr>
            <a:r>
              <a:rPr lang="en-US" sz="3400" u="sng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ru-RU" sz="3400" u="sng" dirty="0" smtClean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3400" u="sng" dirty="0" err="1" smtClean="0">
                <a:solidFill>
                  <a:schemeClr val="tx1"/>
                </a:solidFill>
                <a:hlinkClick r:id="rId3"/>
              </a:rPr>
              <a:t>cyberleninka</a:t>
            </a:r>
            <a:r>
              <a:rPr lang="ru-RU" sz="3400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sz="3400" u="sng" dirty="0" err="1" smtClean="0">
                <a:solidFill>
                  <a:schemeClr val="tx1"/>
                </a:solidFill>
                <a:hlinkClick r:id="rId3"/>
              </a:rPr>
              <a:t>ru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1028_130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13682" y="50616"/>
            <a:ext cx="2664295" cy="3660426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IMG_20221028_12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2176367" cy="30243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IMG_20221028_124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501007"/>
            <a:ext cx="2218262" cy="30975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IMG_20221028_130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2314609" cy="30689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IMG_20221028_130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501008"/>
            <a:ext cx="2279253" cy="30963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 презентации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 И  СОВЕРШЕНСТВОВАНИЕ  ОСНОВНЫХ  ВИДОВ  ДВИЖЕНИЙ  У  ДЕТЕЙ  ТРЕТЬЕГО  ГОДА  ЖИЗНИ  В  ПРОЦЕССЕ  ПОДВИЖНЫХ  ИГР»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"Все, что упражняется – 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развивается и совершенствуется, 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не упражняется - распадается»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П. Ф. Лесгафт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221028_10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77072"/>
            <a:ext cx="1656184" cy="264845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IMG_20221028_105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1919524" cy="270892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IMG_20221028_105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52936"/>
            <a:ext cx="2435052" cy="324036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УСЛОВИЯ  ФОРМИРОВАНИЯ  ЛИЧНОГО  ВКЛАДА  ПЕДАГОГА  В  РАЗВИТИЕ 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268760"/>
            <a:ext cx="259228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77900">
              <a:spcBef>
                <a:spcPct val="0"/>
              </a:spcBef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77900"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НАУЧНО-ИССЛЕДОВАТЕЛЬ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СКИЕ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852936"/>
            <a:ext cx="259228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МЕТОДИЧЕСКИЕ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437112"/>
            <a:ext cx="259228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ОРГАНИЗАЦИОННО-ПЕДАГОГИЧЕСКИЕ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268760"/>
            <a:ext cx="57606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Изучение вклада  П. Ф. Лесгафта, Е. А. Аркина, В. В. </a:t>
            </a:r>
            <a:r>
              <a:rPr lang="ru-RU" sz="1600" dirty="0" err="1" smtClean="0">
                <a:solidFill>
                  <a:schemeClr val="tx1"/>
                </a:solidFill>
              </a:rPr>
              <a:t>Гориневского</a:t>
            </a:r>
            <a:r>
              <a:rPr lang="ru-RU" sz="1600" dirty="0" smtClean="0">
                <a:solidFill>
                  <a:schemeClr val="tx1"/>
                </a:solidFill>
              </a:rPr>
              <a:t> в разработку теории подвижных игр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2852936"/>
            <a:ext cx="57606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Основная образовательная программа дошкольного образования «От рождения до школы»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 ред. Н. Е.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Т. С. Комаровой, М. А. Васильевой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«Физическая культура для малышей»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 Я.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Лайзане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4437112"/>
            <a:ext cx="57606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Участие в работе :</a:t>
            </a:r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Педсоветов </a:t>
            </a:r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Медико-педагогических советов</a:t>
            </a:r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Сетевых профессиональных педагогических сообществ в сети интернет</a:t>
            </a:r>
            <a:endParaRPr lang="ru-RU" sz="31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Теоретическое обоснование личного вклада педагога в развитие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7" name="Рисунок 6" descr="https://konspekta.net/infopediasu/baza15/3189120302559.files/image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1224136" cy="1512168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907704" y="692696"/>
            <a:ext cx="6984776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Лесгафт Пётр </a:t>
            </a:r>
            <a:r>
              <a:rPr lang="ru-RU" sz="1200" b="1" dirty="0" err="1" smtClean="0"/>
              <a:t>Францевич</a:t>
            </a:r>
            <a:r>
              <a:rPr lang="ru-RU" sz="1200" b="1" dirty="0" smtClean="0"/>
              <a:t> </a:t>
            </a:r>
            <a:r>
              <a:rPr lang="ru-RU" sz="1200" dirty="0" smtClean="0"/>
              <a:t>(1837–1909) – русский биолог, анатом, педагог, </a:t>
            </a:r>
            <a:r>
              <a:rPr lang="ru-RU" sz="1200" dirty="0" smtClean="0"/>
              <a:t>врач.</a:t>
            </a:r>
          </a:p>
          <a:p>
            <a:r>
              <a:rPr lang="ru-RU" sz="1100" dirty="0" smtClean="0"/>
              <a:t>Выдающийся русский педагог Петр </a:t>
            </a:r>
            <a:r>
              <a:rPr lang="ru-RU" sz="1100" dirty="0" err="1" smtClean="0"/>
              <a:t>Францевич</a:t>
            </a:r>
            <a:r>
              <a:rPr lang="ru-RU" sz="1100" dirty="0" smtClean="0"/>
              <a:t> Лесгафт разработал оригинальную систему физического воспитания в России. Большое место в ней отводится подвижной игре. </a:t>
            </a:r>
            <a:r>
              <a:rPr lang="ru-RU" sz="1100" b="1" i="1" dirty="0" smtClean="0"/>
              <a:t>Игра</a:t>
            </a:r>
            <a:r>
              <a:rPr lang="ru-RU" sz="1100" dirty="0" smtClean="0"/>
              <a:t> определяется П.Ф. Лесгафтом как упражнение, при помощи которого ребенок готовится к жизни.</a:t>
            </a:r>
          </a:p>
          <a:p>
            <a:r>
              <a:rPr lang="ru-RU" sz="1100" dirty="0" smtClean="0"/>
              <a:t> П.Ф. Лесгафт указывает, что систематическое проведение подвижных игр содействует развитию у детей умения управлять своими действиями, дисциплинируют его тело. Игры учат ребенка действовать с большой ловкостью, целесообразностью и быстротой; выполнять правила, владеть собой, ценить товарищество.</a:t>
            </a:r>
          </a:p>
          <a:p>
            <a:r>
              <a:rPr lang="ru-RU" sz="1100" dirty="0" smtClean="0"/>
              <a:t>П.Ф. Лесгафт считает подвижные игры ценнейшим средством всестороннего воспитания личности ребенка, развития у него нравственных качеств.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https://konspekta.net/infopediasu/baza15/3189120302559.files/image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1224136" cy="1562368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907704" y="2780928"/>
            <a:ext cx="6984776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2780929"/>
            <a:ext cx="6984776" cy="265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 err="1" smtClean="0"/>
              <a:t>Гориневский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Валентин Владиславович </a:t>
            </a:r>
            <a:r>
              <a:rPr lang="ru-RU" sz="1200" dirty="0" smtClean="0"/>
              <a:t>(1857 –1937) – советский гигиенист, </a:t>
            </a:r>
            <a:r>
              <a:rPr lang="ru-RU" sz="1200" dirty="0" smtClean="0"/>
              <a:t>педиатр.</a:t>
            </a:r>
          </a:p>
          <a:p>
            <a:r>
              <a:rPr lang="ru-RU" sz="1200" dirty="0" smtClean="0"/>
              <a:t> В.В. </a:t>
            </a:r>
            <a:r>
              <a:rPr lang="ru-RU" sz="1200" dirty="0" err="1" smtClean="0"/>
              <a:t>Гориневский</a:t>
            </a:r>
            <a:r>
              <a:rPr lang="ru-RU" sz="1200" dirty="0" smtClean="0"/>
              <a:t> считал подвижные игры основным видом двигательной деятельности и средством всестороннего воспитания детей дошкольного возраста.  В процессе подвижных игр у детей воспитываются морально-волевые качества, поэтому игра является одним из средств формирования личности ребенка</a:t>
            </a:r>
            <a:r>
              <a:rPr lang="ru-RU" sz="1200" dirty="0" smtClean="0"/>
              <a:t>.  </a:t>
            </a:r>
            <a:r>
              <a:rPr lang="ru-RU" sz="1200" dirty="0" smtClean="0"/>
              <a:t>Придавая серьезное значение эмоциям, возникающим у детей в игре, как оздоровительному компоненту, В.В. </a:t>
            </a:r>
            <a:r>
              <a:rPr lang="ru-RU" sz="1200" dirty="0" err="1" smtClean="0"/>
              <a:t>Гориневский</a:t>
            </a:r>
            <a:r>
              <a:rPr lang="ru-RU" sz="1200" dirty="0" smtClean="0"/>
              <a:t> считал радость и веселье одним из обязательных условий игровой деятельности, без которых игра теряет для детей свой смысл.</a:t>
            </a:r>
            <a:br>
              <a:rPr lang="ru-RU" sz="1200" dirty="0" smtClean="0"/>
            </a:br>
            <a:r>
              <a:rPr lang="ru-RU" sz="1200" dirty="0" smtClean="0"/>
              <a:t>В.В. </a:t>
            </a:r>
            <a:r>
              <a:rPr lang="ru-RU" sz="1200" dirty="0" err="1" smtClean="0"/>
              <a:t>Гориневский</a:t>
            </a:r>
            <a:r>
              <a:rPr lang="ru-RU" sz="1200" dirty="0" smtClean="0"/>
              <a:t> предъявлял серьезные требования к методике проведения подвижных игр, требуя от воспитателя эмоциональности, эстетики движений, индивидуального подхода к ребенку, точного соблюдения правил игры.</a:t>
            </a:r>
          </a:p>
          <a:p>
            <a:r>
              <a:rPr lang="ru-RU" sz="1200" dirty="0" smtClean="0"/>
              <a:t> 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4" name="Рисунок 13" descr="https://konspekta.net/infopediasu/baza15/3189120302559.files/image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1296144" cy="1584176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907704" y="5013176"/>
            <a:ext cx="6984776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489"/>
            <a:ext cx="229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4994958"/>
            <a:ext cx="626469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 smtClean="0"/>
              <a:t>Аркин Ефим Аронович </a:t>
            </a:r>
            <a:r>
              <a:rPr lang="ru-RU" sz="1200" dirty="0" smtClean="0"/>
              <a:t>(1873–1948) – советский врач-психолог, </a:t>
            </a:r>
            <a:r>
              <a:rPr lang="ru-RU" sz="1200" dirty="0" smtClean="0"/>
              <a:t>педагог.</a:t>
            </a:r>
          </a:p>
          <a:p>
            <a:r>
              <a:rPr lang="ru-RU" sz="1100" dirty="0" smtClean="0">
                <a:latin typeface="Verdana"/>
                <a:ea typeface="Times New Roman"/>
              </a:rPr>
              <a:t>Е.А</a:t>
            </a:r>
            <a:r>
              <a:rPr lang="ru-RU" sz="1100" dirty="0" smtClean="0">
                <a:latin typeface="Verdana"/>
                <a:ea typeface="Times New Roman"/>
              </a:rPr>
              <a:t>. Аркин считал подвижную игру мощным и незаменимым средством развития ребенка, основным рычагом физической культуры дошкольника. </a:t>
            </a:r>
            <a:endParaRPr lang="ru-RU" sz="1100" dirty="0" smtClean="0">
              <a:latin typeface="Verdana"/>
              <a:ea typeface="Times New Roman"/>
            </a:endParaRPr>
          </a:p>
          <a:p>
            <a:r>
              <a:rPr lang="ru-RU" sz="1100" dirty="0" smtClean="0">
                <a:latin typeface="Verdana"/>
                <a:ea typeface="Times New Roman"/>
              </a:rPr>
              <a:t>Подвижные </a:t>
            </a:r>
            <a:r>
              <a:rPr lang="ru-RU" sz="1100" dirty="0" smtClean="0">
                <a:latin typeface="Verdana"/>
                <a:ea typeface="Times New Roman"/>
              </a:rPr>
              <a:t>игры, по убеждению Е.А. Аркина, вносят радость в жизнь ребенка и способствуют укреплению организма главным образом путем развития и усовершенствования двигательного аппарата</a:t>
            </a:r>
            <a:r>
              <a:rPr lang="ru-RU" sz="1100" dirty="0" smtClean="0">
                <a:latin typeface="Verdana"/>
                <a:ea typeface="Times New Roman"/>
              </a:rPr>
              <a:t>.</a:t>
            </a:r>
          </a:p>
          <a:p>
            <a:r>
              <a:rPr lang="ru-RU" sz="1100" dirty="0" smtClean="0">
                <a:latin typeface="Verdana"/>
                <a:ea typeface="Times New Roman"/>
              </a:rPr>
              <a:t> </a:t>
            </a:r>
            <a:r>
              <a:rPr lang="ru-RU" sz="1100" dirty="0" smtClean="0">
                <a:latin typeface="Verdana"/>
                <a:ea typeface="Times New Roman"/>
              </a:rPr>
              <a:t>Игры приучают детей к дисциплине, сосредоточению и планомерности действий. Но чтобы игра с самых ранних лет стала благотворной силой, нужно сознательное, опытное и любовное руководство ею.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effectLst/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Актуальность личного вклада воспитателя в развитие образования</a:t>
            </a:r>
            <a:r>
              <a:rPr lang="ru-RU" dirty="0" smtClean="0">
                <a:solidFill>
                  <a:srgbClr val="699841"/>
                </a:solidFill>
              </a:rPr>
              <a:t/>
            </a:r>
            <a:br>
              <a:rPr lang="ru-RU" dirty="0" smtClean="0">
                <a:solidFill>
                  <a:srgbClr val="69984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6237312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«Движение – это жизнь, а жизнь – это движение!»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Аристотель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Большое количество детей, поступающих из социально неблагополучных семей, имеют проблемы со здоровьем и отставание в физическом развитии. Основные виды движений оказывают огромное влияние на укрепление здоровья ребенка и его полноценное физическое развитие</a:t>
            </a:r>
          </a:p>
          <a:p>
            <a:pPr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 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В дошкольном возрасте закладываются основы всестороннего гармонического развития личности ребенка. Важную роль при этом играет своевременное и правильно организованное физическое воспитание, одной из основных задач которого является развитие движений. Для всестороннего развития дошкольников чрезвычайно важно своевременно овладеть разнообразными движениями, в первую очередь основными их видами – ходьбой, бегом, прыжками, метанием, лазанием, без которых нельзя активно участвовать в подвижных играх, а в дальнейшем успешно заниматься спортом</a:t>
            </a:r>
          </a:p>
          <a:p>
            <a:pPr>
              <a:buClrTx/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 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Развитость основных движений - один из показателей правильного психического развития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34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Задача педагога в создании условий и разумном педагогическом руководстве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34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 Наиболее доступным и эффективным методом воздействия на ребенка при его активной помощи является подвижная игра. Подвижные игры привлекают детей своей эмоциональностью, разнообразием сюжетов и двигательных заданий. Увлеченные игрой дети повторяют одни и те же движения много раз, не теряя к ним интереса. Подвижные игры создают благоприятные условия для развития и совершенствования  основных видов движений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Цель и задачи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педагогической деятельности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создание оптимальных условий для развития и совершенствования у детей основных видов движений посредством подвижных игр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сохранение и укрепление здоровья детей</a:t>
            </a: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последовательное, планомерное развитие и совершенствование основных видов движений</a:t>
            </a:r>
          </a:p>
          <a:p>
            <a:pPr>
              <a:buClr>
                <a:srgbClr val="000000"/>
              </a:buClr>
              <a:buSzPct val="75000"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сформировать устойчивый интерес к подвижным играм, желание использовать их в самостоятельной двигательной деятельности </a:t>
            </a:r>
          </a:p>
          <a:p>
            <a:pPr>
              <a:buClr>
                <a:srgbClr val="000000"/>
              </a:buClr>
              <a:buSzPct val="75000"/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воспитание умения соблюдать элементарные правила в игре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ДИДАКТИЧЕСКИЕ  ПРИНЦИПЫ: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сознательности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активности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наглядности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доступности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индивидуализации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систематичности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прогрессирования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Ведущая педагогическая идея 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>
              <a:buClrTx/>
              <a:buNone/>
            </a:pPr>
            <a:r>
              <a:rPr lang="ru-RU" dirty="0" smtClean="0">
                <a:solidFill>
                  <a:schemeClr val="tx1"/>
                </a:solidFill>
              </a:rPr>
              <a:t> Развитие и совершенствование основных видов движений у детей третьего года жизни способствует их всестороннему развитию: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физическому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интеллектуальному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речевому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пространственному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социальному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эмоциональному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развитию самостоятельности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873</Words>
  <Application>Microsoft Office PowerPoint</Application>
  <PresentationFormat>Экран (4:3)</PresentationFormat>
  <Paragraphs>243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Тема презентации </vt:lpstr>
      <vt:lpstr>УСЛОВИЯ  ФОРМИРОВАНИЯ  ЛИЧНОГО  ВКЛАДА  ПЕДАГОГА  В  РАЗВИТИЕ  ОБРАЗОВАНИЯ:  </vt:lpstr>
      <vt:lpstr>Теоретическое обоснование личного вклада педагога в развитие образования  </vt:lpstr>
      <vt:lpstr>Актуальность личного вклада воспитателя в развитие образования </vt:lpstr>
      <vt:lpstr>Цель и задачи педагогической деятельности</vt:lpstr>
      <vt:lpstr>ДИДАКТИЧЕСКИЕ  ПРИНЦИПЫ:</vt:lpstr>
      <vt:lpstr>Ведущая педагогическая идея </vt:lpstr>
      <vt:lpstr>Слайд 10</vt:lpstr>
      <vt:lpstr>Слайд 11</vt:lpstr>
      <vt:lpstr>Подвижные игры с ходьбой и бегом        </vt:lpstr>
      <vt:lpstr>Подвижные игры с ползанием, прыжками </vt:lpstr>
      <vt:lpstr>Подвижные игры с катанием, бросанием, ловлей, метанием </vt:lpstr>
      <vt:lpstr>Диапазон личного вклада педагога в развитие образования и степень его новизны </vt:lpstr>
      <vt:lpstr>Результативность профессиональной педагогической деятельности и достигнутые эффекты </vt:lpstr>
      <vt:lpstr>Транслируемость практических достижений</vt:lpstr>
      <vt:lpstr>СПИСОК используемой литературы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43</cp:revision>
  <dcterms:created xsi:type="dcterms:W3CDTF">2022-11-04T11:04:23Z</dcterms:created>
  <dcterms:modified xsi:type="dcterms:W3CDTF">2022-11-19T18:00:56Z</dcterms:modified>
</cp:coreProperties>
</file>